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2" r:id="rId2"/>
    <p:sldId id="256" r:id="rId3"/>
    <p:sldId id="259" r:id="rId4"/>
    <p:sldId id="260" r:id="rId5"/>
    <p:sldId id="261" r:id="rId6"/>
    <p:sldId id="279" r:id="rId7"/>
    <p:sldId id="262" r:id="rId8"/>
    <p:sldId id="280" r:id="rId9"/>
    <p:sldId id="286" r:id="rId10"/>
    <p:sldId id="285" r:id="rId11"/>
    <p:sldId id="263" r:id="rId12"/>
    <p:sldId id="281" r:id="rId13"/>
    <p:sldId id="283" r:id="rId14"/>
    <p:sldId id="284" r:id="rId15"/>
    <p:sldId id="26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jpeg>
</file>

<file path=ppt/media/image18.jpeg>
</file>

<file path=ppt/media/image19.png>
</file>

<file path=ppt/media/image2.gif>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JPG>
</file>

<file path=ppt/media/image6.JP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EC6EC-1A59-4462-B726-BA201D216CC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B9D6B30-FB8A-4D49-B9A8-2347CEE133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AF8BAC3-F5DC-4C62-927B-F4BA5A8C9504}"/>
              </a:ext>
            </a:extLst>
          </p:cNvPr>
          <p:cNvSpPr>
            <a:spLocks noGrp="1"/>
          </p:cNvSpPr>
          <p:nvPr>
            <p:ph type="dt" sz="half" idx="10"/>
          </p:nvPr>
        </p:nvSpPr>
        <p:spPr/>
        <p:txBody>
          <a:bodyPr/>
          <a:lstStyle/>
          <a:p>
            <a:fld id="{9B6489C7-EEC1-4E5B-AF60-D9CD03426B89}" type="datetimeFigureOut">
              <a:rPr lang="en-US" smtClean="0"/>
              <a:t>5/2/2022</a:t>
            </a:fld>
            <a:endParaRPr lang="en-US"/>
          </a:p>
        </p:txBody>
      </p:sp>
      <p:sp>
        <p:nvSpPr>
          <p:cNvPr id="5" name="Footer Placeholder 4">
            <a:extLst>
              <a:ext uri="{FF2B5EF4-FFF2-40B4-BE49-F238E27FC236}">
                <a16:creationId xmlns:a16="http://schemas.microsoft.com/office/drawing/2014/main" id="{EA507B28-8A39-473D-9909-18B0727FE4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967E29-5A46-4FEC-915E-B8AE40A46843}"/>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463273613"/>
      </p:ext>
    </p:extLst>
  </p:cSld>
  <p:clrMapOvr>
    <a:masterClrMapping/>
  </p:clrMapOvr>
  <p:transition spd="med">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F195D-D6C4-49FA-BD85-F6B25F9525B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C61225-0184-4F52-A501-4759EA0FD7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8FEAD9-4346-49F9-8F9B-227480C274C0}"/>
              </a:ext>
            </a:extLst>
          </p:cNvPr>
          <p:cNvSpPr>
            <a:spLocks noGrp="1"/>
          </p:cNvSpPr>
          <p:nvPr>
            <p:ph type="dt" sz="half" idx="10"/>
          </p:nvPr>
        </p:nvSpPr>
        <p:spPr/>
        <p:txBody>
          <a:bodyPr/>
          <a:lstStyle/>
          <a:p>
            <a:fld id="{9B6489C7-EEC1-4E5B-AF60-D9CD03426B89}" type="datetimeFigureOut">
              <a:rPr lang="en-US" smtClean="0"/>
              <a:t>5/2/2022</a:t>
            </a:fld>
            <a:endParaRPr lang="en-US"/>
          </a:p>
        </p:txBody>
      </p:sp>
      <p:sp>
        <p:nvSpPr>
          <p:cNvPr id="5" name="Footer Placeholder 4">
            <a:extLst>
              <a:ext uri="{FF2B5EF4-FFF2-40B4-BE49-F238E27FC236}">
                <a16:creationId xmlns:a16="http://schemas.microsoft.com/office/drawing/2014/main" id="{4F04BDA2-FEF3-4F32-B038-1CF1C6335C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89877D-1498-45DA-8FC8-7F9EED13D688}"/>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298378794"/>
      </p:ext>
    </p:extLst>
  </p:cSld>
  <p:clrMapOvr>
    <a:masterClrMapping/>
  </p:clrMapOvr>
  <p:transition spd="med">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34DE00-ED82-4621-ADA3-E160A9AC027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2A4C2D6-BEC6-4703-9C4A-F3E54C28EDF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F83B16-162A-447A-9085-79C28FEDDD35}"/>
              </a:ext>
            </a:extLst>
          </p:cNvPr>
          <p:cNvSpPr>
            <a:spLocks noGrp="1"/>
          </p:cNvSpPr>
          <p:nvPr>
            <p:ph type="dt" sz="half" idx="10"/>
          </p:nvPr>
        </p:nvSpPr>
        <p:spPr/>
        <p:txBody>
          <a:bodyPr/>
          <a:lstStyle/>
          <a:p>
            <a:fld id="{9B6489C7-EEC1-4E5B-AF60-D9CD03426B89}" type="datetimeFigureOut">
              <a:rPr lang="en-US" smtClean="0"/>
              <a:t>5/2/2022</a:t>
            </a:fld>
            <a:endParaRPr lang="en-US"/>
          </a:p>
        </p:txBody>
      </p:sp>
      <p:sp>
        <p:nvSpPr>
          <p:cNvPr id="5" name="Footer Placeholder 4">
            <a:extLst>
              <a:ext uri="{FF2B5EF4-FFF2-40B4-BE49-F238E27FC236}">
                <a16:creationId xmlns:a16="http://schemas.microsoft.com/office/drawing/2014/main" id="{3F974851-BB51-495D-A23E-60C3202EF4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BD0C21-8261-46D8-91DE-08EC98CE5730}"/>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1573384894"/>
      </p:ext>
    </p:extLst>
  </p:cSld>
  <p:clrMapOvr>
    <a:masterClrMapping/>
  </p:clrMapOvr>
  <p:transition spd="med">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7EAAE-B531-45A8-A047-15A54D3EBD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657D0A-24E2-4F02-B6A7-3AE2EE7E0A0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4A571-662C-4C99-8E20-9B2DB49D515A}"/>
              </a:ext>
            </a:extLst>
          </p:cNvPr>
          <p:cNvSpPr>
            <a:spLocks noGrp="1"/>
          </p:cNvSpPr>
          <p:nvPr>
            <p:ph type="dt" sz="half" idx="10"/>
          </p:nvPr>
        </p:nvSpPr>
        <p:spPr/>
        <p:txBody>
          <a:bodyPr/>
          <a:lstStyle/>
          <a:p>
            <a:fld id="{9B6489C7-EEC1-4E5B-AF60-D9CD03426B89}" type="datetimeFigureOut">
              <a:rPr lang="en-US" smtClean="0"/>
              <a:t>5/2/2022</a:t>
            </a:fld>
            <a:endParaRPr lang="en-US"/>
          </a:p>
        </p:txBody>
      </p:sp>
      <p:sp>
        <p:nvSpPr>
          <p:cNvPr id="5" name="Footer Placeholder 4">
            <a:extLst>
              <a:ext uri="{FF2B5EF4-FFF2-40B4-BE49-F238E27FC236}">
                <a16:creationId xmlns:a16="http://schemas.microsoft.com/office/drawing/2014/main" id="{89837317-8E4F-4D8E-8685-C009933986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94E379-5943-4483-B92D-6B973A839531}"/>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1145196029"/>
      </p:ext>
    </p:extLst>
  </p:cSld>
  <p:clrMapOvr>
    <a:masterClrMapping/>
  </p:clrMapOvr>
  <p:transition spd="med">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D5ED4-8583-4441-B304-88EC6E9786F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E873C83-49B9-4067-9119-A1D32F214A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2EC0A6-A497-4BED-A035-5269B342A94D}"/>
              </a:ext>
            </a:extLst>
          </p:cNvPr>
          <p:cNvSpPr>
            <a:spLocks noGrp="1"/>
          </p:cNvSpPr>
          <p:nvPr>
            <p:ph type="dt" sz="half" idx="10"/>
          </p:nvPr>
        </p:nvSpPr>
        <p:spPr/>
        <p:txBody>
          <a:bodyPr/>
          <a:lstStyle/>
          <a:p>
            <a:fld id="{9B6489C7-EEC1-4E5B-AF60-D9CD03426B89}" type="datetimeFigureOut">
              <a:rPr lang="en-US" smtClean="0"/>
              <a:t>5/2/2022</a:t>
            </a:fld>
            <a:endParaRPr lang="en-US"/>
          </a:p>
        </p:txBody>
      </p:sp>
      <p:sp>
        <p:nvSpPr>
          <p:cNvPr id="5" name="Footer Placeholder 4">
            <a:extLst>
              <a:ext uri="{FF2B5EF4-FFF2-40B4-BE49-F238E27FC236}">
                <a16:creationId xmlns:a16="http://schemas.microsoft.com/office/drawing/2014/main" id="{5C285122-4464-4D1F-88CB-07D57344FC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965859-780A-45DF-B086-1476DFFE5960}"/>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3475826778"/>
      </p:ext>
    </p:extLst>
  </p:cSld>
  <p:clrMapOvr>
    <a:masterClrMapping/>
  </p:clrMapOvr>
  <p:transition spd="med">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E32EC-F955-4FED-86B5-EA306BFF14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69BE04-7DBE-4970-AF88-3184EC04C2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509B11-EC89-41E1-B00D-3A8C79C3FA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5B0F56-3BDA-477D-8EBF-A34D491540E5}"/>
              </a:ext>
            </a:extLst>
          </p:cNvPr>
          <p:cNvSpPr>
            <a:spLocks noGrp="1"/>
          </p:cNvSpPr>
          <p:nvPr>
            <p:ph type="dt" sz="half" idx="10"/>
          </p:nvPr>
        </p:nvSpPr>
        <p:spPr/>
        <p:txBody>
          <a:bodyPr/>
          <a:lstStyle/>
          <a:p>
            <a:fld id="{9B6489C7-EEC1-4E5B-AF60-D9CD03426B89}" type="datetimeFigureOut">
              <a:rPr lang="en-US" smtClean="0"/>
              <a:t>5/2/2022</a:t>
            </a:fld>
            <a:endParaRPr lang="en-US"/>
          </a:p>
        </p:txBody>
      </p:sp>
      <p:sp>
        <p:nvSpPr>
          <p:cNvPr id="6" name="Footer Placeholder 5">
            <a:extLst>
              <a:ext uri="{FF2B5EF4-FFF2-40B4-BE49-F238E27FC236}">
                <a16:creationId xmlns:a16="http://schemas.microsoft.com/office/drawing/2014/main" id="{E17A5CD5-62B0-43A4-9A45-077E986A26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DAC69F-57DC-4DBE-A721-03103C77E2DC}"/>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1601226354"/>
      </p:ext>
    </p:extLst>
  </p:cSld>
  <p:clrMapOvr>
    <a:masterClrMapping/>
  </p:clrMapOvr>
  <p:transition spd="med">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49072-41F3-482E-8E7B-385EB88E4D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AEA8DB-5CFD-4199-8CC8-32C630F968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3001355-0338-4E45-89E7-B56FA9462A0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1F572BA-6B02-4278-BB13-E96CDBC42E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951F24-3E6C-4137-ADCB-66FA17B39A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59D400-650F-4045-BB53-27A220EC9A8D}"/>
              </a:ext>
            </a:extLst>
          </p:cNvPr>
          <p:cNvSpPr>
            <a:spLocks noGrp="1"/>
          </p:cNvSpPr>
          <p:nvPr>
            <p:ph type="dt" sz="half" idx="10"/>
          </p:nvPr>
        </p:nvSpPr>
        <p:spPr/>
        <p:txBody>
          <a:bodyPr/>
          <a:lstStyle/>
          <a:p>
            <a:fld id="{9B6489C7-EEC1-4E5B-AF60-D9CD03426B89}" type="datetimeFigureOut">
              <a:rPr lang="en-US" smtClean="0"/>
              <a:t>5/2/2022</a:t>
            </a:fld>
            <a:endParaRPr lang="en-US"/>
          </a:p>
        </p:txBody>
      </p:sp>
      <p:sp>
        <p:nvSpPr>
          <p:cNvPr id="8" name="Footer Placeholder 7">
            <a:extLst>
              <a:ext uri="{FF2B5EF4-FFF2-40B4-BE49-F238E27FC236}">
                <a16:creationId xmlns:a16="http://schemas.microsoft.com/office/drawing/2014/main" id="{7FA51A14-F0CD-4070-8023-24997E692C3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238F0CD-FA26-4B50-9DCC-7AB4D760EEF3}"/>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144965076"/>
      </p:ext>
    </p:extLst>
  </p:cSld>
  <p:clrMapOvr>
    <a:masterClrMapping/>
  </p:clrMapOvr>
  <p:transition spd="med">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4525A-2378-425D-A54D-267B222DAB0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FF8CB40-041D-4500-9674-4110994FC441}"/>
              </a:ext>
            </a:extLst>
          </p:cNvPr>
          <p:cNvSpPr>
            <a:spLocks noGrp="1"/>
          </p:cNvSpPr>
          <p:nvPr>
            <p:ph type="dt" sz="half" idx="10"/>
          </p:nvPr>
        </p:nvSpPr>
        <p:spPr/>
        <p:txBody>
          <a:bodyPr/>
          <a:lstStyle/>
          <a:p>
            <a:fld id="{9B6489C7-EEC1-4E5B-AF60-D9CD03426B89}" type="datetimeFigureOut">
              <a:rPr lang="en-US" smtClean="0"/>
              <a:t>5/2/2022</a:t>
            </a:fld>
            <a:endParaRPr lang="en-US"/>
          </a:p>
        </p:txBody>
      </p:sp>
      <p:sp>
        <p:nvSpPr>
          <p:cNvPr id="4" name="Footer Placeholder 3">
            <a:extLst>
              <a:ext uri="{FF2B5EF4-FFF2-40B4-BE49-F238E27FC236}">
                <a16:creationId xmlns:a16="http://schemas.microsoft.com/office/drawing/2014/main" id="{D34C0D42-7B02-4DDB-9E5B-B699CB850A5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F82301-562E-466F-9D07-4DFB0852F6BA}"/>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3260659753"/>
      </p:ext>
    </p:extLst>
  </p:cSld>
  <p:clrMapOvr>
    <a:masterClrMapping/>
  </p:clrMapOvr>
  <p:transition spd="med">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2F34D1-AD72-4A11-BD64-575E36E77E2F}"/>
              </a:ext>
            </a:extLst>
          </p:cNvPr>
          <p:cNvSpPr>
            <a:spLocks noGrp="1"/>
          </p:cNvSpPr>
          <p:nvPr>
            <p:ph type="dt" sz="half" idx="10"/>
          </p:nvPr>
        </p:nvSpPr>
        <p:spPr/>
        <p:txBody>
          <a:bodyPr/>
          <a:lstStyle/>
          <a:p>
            <a:fld id="{9B6489C7-EEC1-4E5B-AF60-D9CD03426B89}" type="datetimeFigureOut">
              <a:rPr lang="en-US" smtClean="0"/>
              <a:t>5/2/2022</a:t>
            </a:fld>
            <a:endParaRPr lang="en-US"/>
          </a:p>
        </p:txBody>
      </p:sp>
      <p:sp>
        <p:nvSpPr>
          <p:cNvPr id="3" name="Footer Placeholder 2">
            <a:extLst>
              <a:ext uri="{FF2B5EF4-FFF2-40B4-BE49-F238E27FC236}">
                <a16:creationId xmlns:a16="http://schemas.microsoft.com/office/drawing/2014/main" id="{8E5AC208-461D-4DA9-A87D-504F6A9E050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4D780F-25A5-476D-8D1F-A130C8224E23}"/>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4018912588"/>
      </p:ext>
    </p:extLst>
  </p:cSld>
  <p:clrMapOvr>
    <a:masterClrMapping/>
  </p:clrMapOvr>
  <p:transition spd="med">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D9966-1875-484E-A66A-DB4DB41632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8CC71E-40FA-47A7-96B6-FFCD28DC19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62D945-A600-44FC-9B3F-12223E5E1E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A9ECFD-123F-4BEE-AFCF-3176B5A06234}"/>
              </a:ext>
            </a:extLst>
          </p:cNvPr>
          <p:cNvSpPr>
            <a:spLocks noGrp="1"/>
          </p:cNvSpPr>
          <p:nvPr>
            <p:ph type="dt" sz="half" idx="10"/>
          </p:nvPr>
        </p:nvSpPr>
        <p:spPr/>
        <p:txBody>
          <a:bodyPr/>
          <a:lstStyle/>
          <a:p>
            <a:fld id="{9B6489C7-EEC1-4E5B-AF60-D9CD03426B89}" type="datetimeFigureOut">
              <a:rPr lang="en-US" smtClean="0"/>
              <a:t>5/2/2022</a:t>
            </a:fld>
            <a:endParaRPr lang="en-US"/>
          </a:p>
        </p:txBody>
      </p:sp>
      <p:sp>
        <p:nvSpPr>
          <p:cNvPr id="6" name="Footer Placeholder 5">
            <a:extLst>
              <a:ext uri="{FF2B5EF4-FFF2-40B4-BE49-F238E27FC236}">
                <a16:creationId xmlns:a16="http://schemas.microsoft.com/office/drawing/2014/main" id="{87F6128A-D107-499A-9DCB-71A9C5BBD9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469861-A195-4845-95F0-E52D0CEC15C4}"/>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3126368684"/>
      </p:ext>
    </p:extLst>
  </p:cSld>
  <p:clrMapOvr>
    <a:masterClrMapping/>
  </p:clrMapOvr>
  <p:transition spd="med">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2DBDF-3D03-4FD2-BA64-535AACEBAF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7784D9-0A1F-442F-AEFF-E81363C02D9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D97BAA-63A1-423C-BCF2-FBAAD0FAF0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34D3D0-9DDC-41A4-A812-EB6053CE610D}"/>
              </a:ext>
            </a:extLst>
          </p:cNvPr>
          <p:cNvSpPr>
            <a:spLocks noGrp="1"/>
          </p:cNvSpPr>
          <p:nvPr>
            <p:ph type="dt" sz="half" idx="10"/>
          </p:nvPr>
        </p:nvSpPr>
        <p:spPr/>
        <p:txBody>
          <a:bodyPr/>
          <a:lstStyle/>
          <a:p>
            <a:fld id="{9B6489C7-EEC1-4E5B-AF60-D9CD03426B89}" type="datetimeFigureOut">
              <a:rPr lang="en-US" smtClean="0"/>
              <a:t>5/2/2022</a:t>
            </a:fld>
            <a:endParaRPr lang="en-US"/>
          </a:p>
        </p:txBody>
      </p:sp>
      <p:sp>
        <p:nvSpPr>
          <p:cNvPr id="6" name="Footer Placeholder 5">
            <a:extLst>
              <a:ext uri="{FF2B5EF4-FFF2-40B4-BE49-F238E27FC236}">
                <a16:creationId xmlns:a16="http://schemas.microsoft.com/office/drawing/2014/main" id="{2973B071-8FDB-49D7-96D5-9C99D577B3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EF7B11-11C5-470A-82DF-303CD5115FE7}"/>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1653006038"/>
      </p:ext>
    </p:extLst>
  </p:cSld>
  <p:clrMapOvr>
    <a:masterClrMapping/>
  </p:clrMapOvr>
  <p:transition spd="med">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EC217D-E9BD-48FD-83B7-3D1D678711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682EF1-BEE2-4A0A-9C62-BD654E022D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B611D2-B901-48BD-B549-A9489055A3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6489C7-EEC1-4E5B-AF60-D9CD03426B89}" type="datetimeFigureOut">
              <a:rPr lang="en-US" smtClean="0"/>
              <a:t>5/2/2022</a:t>
            </a:fld>
            <a:endParaRPr lang="en-US"/>
          </a:p>
        </p:txBody>
      </p:sp>
      <p:sp>
        <p:nvSpPr>
          <p:cNvPr id="5" name="Footer Placeholder 4">
            <a:extLst>
              <a:ext uri="{FF2B5EF4-FFF2-40B4-BE49-F238E27FC236}">
                <a16:creationId xmlns:a16="http://schemas.microsoft.com/office/drawing/2014/main" id="{92444953-A474-4877-A2F2-4BB12BA36A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940C3A-9FCC-4B88-9921-D6BAB64E5C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1BAC3C-56B8-472E-A72F-279C9AEC6549}" type="slidenum">
              <a:rPr lang="en-US" smtClean="0"/>
              <a:t>‹#›</a:t>
            </a:fld>
            <a:endParaRPr lang="en-US"/>
          </a:p>
        </p:txBody>
      </p:sp>
    </p:spTree>
    <p:extLst>
      <p:ext uri="{BB962C8B-B14F-4D97-AF65-F5344CB8AC3E}">
        <p14:creationId xmlns:p14="http://schemas.microsoft.com/office/powerpoint/2010/main" val="11091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8.svg"/><Relationship Id="rId13" Type="http://schemas.openxmlformats.org/officeDocument/2006/relationships/image" Target="../media/image13.png"/><Relationship Id="rId3" Type="http://schemas.microsoft.com/office/2007/relationships/hdphoto" Target="../media/hdphoto1.wdp"/><Relationship Id="rId7" Type="http://schemas.openxmlformats.org/officeDocument/2006/relationships/image" Target="../media/image7.png"/><Relationship Id="rId12" Type="http://schemas.openxmlformats.org/officeDocument/2006/relationships/image" Target="../media/image12.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11.png"/><Relationship Id="rId5" Type="http://schemas.openxmlformats.org/officeDocument/2006/relationships/image" Target="../media/image5.JPG"/><Relationship Id="rId15" Type="http://schemas.openxmlformats.org/officeDocument/2006/relationships/image" Target="../media/image15.png"/><Relationship Id="rId10" Type="http://schemas.openxmlformats.org/officeDocument/2006/relationships/image" Target="../media/image10.sv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svg"/></Relationships>
</file>

<file path=ppt/slides/_rels/slide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059049-E288-4B83-9970-D827C0F04DA7}"/>
              </a:ext>
            </a:extLst>
          </p:cNvPr>
          <p:cNvPicPr>
            <a:picLocks noChangeAspect="1"/>
          </p:cNvPicPr>
          <p:nvPr/>
        </p:nvPicPr>
        <p:blipFill rotWithShape="1">
          <a:blip r:embed="rId2"/>
          <a:srcRect l="8267" r="10371"/>
          <a:stretch/>
        </p:blipFill>
        <p:spPr>
          <a:xfrm>
            <a:off x="3685592" y="4816782"/>
            <a:ext cx="4497355" cy="1796802"/>
          </a:xfrm>
          <a:prstGeom prst="rect">
            <a:avLst/>
          </a:prstGeom>
        </p:spPr>
      </p:pic>
      <p:sp>
        <p:nvSpPr>
          <p:cNvPr id="2" name="Title 1">
            <a:extLst>
              <a:ext uri="{FF2B5EF4-FFF2-40B4-BE49-F238E27FC236}">
                <a16:creationId xmlns:a16="http://schemas.microsoft.com/office/drawing/2014/main" id="{A35DB0D0-C586-45B9-88B8-B710D4CAA8BD}"/>
              </a:ext>
            </a:extLst>
          </p:cNvPr>
          <p:cNvSpPr>
            <a:spLocks noGrp="1"/>
          </p:cNvSpPr>
          <p:nvPr>
            <p:ph type="ctrTitle"/>
          </p:nvPr>
        </p:nvSpPr>
        <p:spPr>
          <a:xfrm>
            <a:off x="1511559" y="671804"/>
            <a:ext cx="9156441" cy="3704253"/>
          </a:xfrm>
        </p:spPr>
        <p:txBody>
          <a:bodyPr>
            <a:noAutofit/>
          </a:bodyPr>
          <a:lstStyle/>
          <a:p>
            <a:r>
              <a:rPr lang="en-US" sz="8000" dirty="0">
                <a:solidFill>
                  <a:srgbClr val="FF0000"/>
                </a:solidFill>
                <a:latin typeface="Bebas Neue" panose="020B0606020202050201" pitchFamily="34" charset="0"/>
              </a:rPr>
              <a:t>The rise of </a:t>
            </a:r>
            <a:br>
              <a:rPr lang="en-US" sz="8000" dirty="0">
                <a:solidFill>
                  <a:srgbClr val="FF0000"/>
                </a:solidFill>
                <a:latin typeface="Bebas Neue" panose="020B0606020202050201" pitchFamily="34" charset="0"/>
              </a:rPr>
            </a:br>
            <a:r>
              <a:rPr lang="en-US" sz="8000" dirty="0">
                <a:solidFill>
                  <a:srgbClr val="FF0000"/>
                </a:solidFill>
                <a:latin typeface="Bebas Neue" panose="020B0606020202050201" pitchFamily="34" charset="0"/>
              </a:rPr>
              <a:t>Netflix:</a:t>
            </a:r>
            <a:br>
              <a:rPr lang="en-US" sz="8000" dirty="0">
                <a:solidFill>
                  <a:srgbClr val="FF0000"/>
                </a:solidFill>
                <a:latin typeface="Bebas Neue" panose="020B0606020202050201" pitchFamily="34" charset="0"/>
              </a:rPr>
            </a:br>
            <a:r>
              <a:rPr lang="en-US" sz="8000" dirty="0">
                <a:solidFill>
                  <a:srgbClr val="FF0000"/>
                </a:solidFill>
                <a:latin typeface="Bebas Neue" panose="020B0606020202050201" pitchFamily="34" charset="0"/>
              </a:rPr>
              <a:t> a Data Analysis</a:t>
            </a:r>
          </a:p>
        </p:txBody>
      </p:sp>
    </p:spTree>
    <p:extLst>
      <p:ext uri="{BB962C8B-B14F-4D97-AF65-F5344CB8AC3E}">
        <p14:creationId xmlns:p14="http://schemas.microsoft.com/office/powerpoint/2010/main" val="2425960945"/>
      </p:ext>
    </p:extLst>
  </p:cSld>
  <p:clrMapOvr>
    <a:masterClrMapping/>
  </p:clrMapOvr>
  <p:transition spd="med">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6D920-DE9C-4547-AE04-D086E3EB410A}"/>
              </a:ext>
            </a:extLst>
          </p:cNvPr>
          <p:cNvSpPr>
            <a:spLocks noGrp="1"/>
          </p:cNvSpPr>
          <p:nvPr>
            <p:ph type="title"/>
          </p:nvPr>
        </p:nvSpPr>
        <p:spPr>
          <a:xfrm>
            <a:off x="41987" y="0"/>
            <a:ext cx="12108026" cy="1847461"/>
          </a:xfrm>
        </p:spPr>
        <p:txBody>
          <a:bodyPr>
            <a:noAutofit/>
          </a:bodyPr>
          <a:lstStyle/>
          <a:p>
            <a:r>
              <a:rPr lang="en-US" sz="5600" dirty="0">
                <a:solidFill>
                  <a:srgbClr val="FF0000"/>
                </a:solidFill>
                <a:latin typeface="Bebas Neue" panose="020B0606020202050201" pitchFamily="34" charset="0"/>
              </a:rPr>
              <a:t>visualization [revenue (2018-2020)]</a:t>
            </a:r>
            <a:br>
              <a:rPr lang="en-US" sz="5600" dirty="0">
                <a:solidFill>
                  <a:srgbClr val="FF0000"/>
                </a:solidFill>
                <a:latin typeface="Bebas Neue" panose="020B0606020202050201" pitchFamily="34" charset="0"/>
              </a:rPr>
            </a:br>
            <a:endParaRPr lang="en-IN" sz="5600" dirty="0"/>
          </a:p>
        </p:txBody>
      </p:sp>
      <p:pic>
        <p:nvPicPr>
          <p:cNvPr id="4" name="Picture 3" descr="Chart, bar chart&#10;&#10;Description automatically generated">
            <a:extLst>
              <a:ext uri="{FF2B5EF4-FFF2-40B4-BE49-F238E27FC236}">
                <a16:creationId xmlns:a16="http://schemas.microsoft.com/office/drawing/2014/main" id="{F01FDA53-1DB5-4B8C-A26D-4689226B0986}"/>
              </a:ext>
            </a:extLst>
          </p:cNvPr>
          <p:cNvPicPr>
            <a:picLocks noChangeAspect="1"/>
          </p:cNvPicPr>
          <p:nvPr/>
        </p:nvPicPr>
        <p:blipFill rotWithShape="1">
          <a:blip r:embed="rId2">
            <a:extLst>
              <a:ext uri="{28A0092B-C50C-407E-A947-70E740481C1C}">
                <a14:useLocalDpi xmlns:a14="http://schemas.microsoft.com/office/drawing/2010/main" val="0"/>
              </a:ext>
            </a:extLst>
          </a:blip>
          <a:srcRect t="4541" r="46493" b="30550"/>
          <a:stretch/>
        </p:blipFill>
        <p:spPr>
          <a:xfrm>
            <a:off x="451674" y="1436914"/>
            <a:ext cx="5346535" cy="3825552"/>
          </a:xfrm>
          <a:prstGeom prst="rect">
            <a:avLst/>
          </a:prstGeom>
        </p:spPr>
      </p:pic>
      <p:pic>
        <p:nvPicPr>
          <p:cNvPr id="7" name="Picture 6">
            <a:extLst>
              <a:ext uri="{FF2B5EF4-FFF2-40B4-BE49-F238E27FC236}">
                <a16:creationId xmlns:a16="http://schemas.microsoft.com/office/drawing/2014/main" id="{87C89BDE-DA1A-4335-A7E1-36EBBFEDA3F1}"/>
              </a:ext>
            </a:extLst>
          </p:cNvPr>
          <p:cNvPicPr>
            <a:picLocks noChangeAspect="1"/>
          </p:cNvPicPr>
          <p:nvPr/>
        </p:nvPicPr>
        <p:blipFill rotWithShape="1">
          <a:blip r:embed="rId3"/>
          <a:srcRect t="5825" r="37136" b="27508"/>
          <a:stretch/>
        </p:blipFill>
        <p:spPr>
          <a:xfrm>
            <a:off x="6080413" y="1436915"/>
            <a:ext cx="5787395" cy="3825551"/>
          </a:xfrm>
          <a:prstGeom prst="rect">
            <a:avLst/>
          </a:prstGeom>
        </p:spPr>
      </p:pic>
    </p:spTree>
    <p:extLst>
      <p:ext uri="{BB962C8B-B14F-4D97-AF65-F5344CB8AC3E}">
        <p14:creationId xmlns:p14="http://schemas.microsoft.com/office/powerpoint/2010/main" val="935814974"/>
      </p:ext>
    </p:extLst>
  </p:cSld>
  <p:clrMapOvr>
    <a:masterClrMapping/>
  </p:clrMapOvr>
  <p:transition spd="med">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1114F4-61B1-49B8-B695-8BE446388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9847"/>
            <a:ext cx="12192000" cy="7587847"/>
          </a:xfrm>
          <a:prstGeom prst="rect">
            <a:avLst/>
          </a:prstGeom>
        </p:spPr>
      </p:pic>
      <p:sp>
        <p:nvSpPr>
          <p:cNvPr id="4" name="TextBox 3">
            <a:extLst>
              <a:ext uri="{FF2B5EF4-FFF2-40B4-BE49-F238E27FC236}">
                <a16:creationId xmlns:a16="http://schemas.microsoft.com/office/drawing/2014/main" id="{ECAFF28E-4CA4-4EDD-8022-E6D48807BB11}"/>
              </a:ext>
            </a:extLst>
          </p:cNvPr>
          <p:cNvSpPr txBox="1"/>
          <p:nvPr/>
        </p:nvSpPr>
        <p:spPr>
          <a:xfrm>
            <a:off x="2657475" y="6229350"/>
            <a:ext cx="1943100" cy="338554"/>
          </a:xfrm>
          <a:prstGeom prst="rect">
            <a:avLst/>
          </a:prstGeom>
          <a:solidFill>
            <a:schemeClr val="tx1"/>
          </a:solidFill>
        </p:spPr>
        <p:txBody>
          <a:bodyPr wrap="square" rtlCol="0">
            <a:spAutoFit/>
          </a:bodyPr>
          <a:lstStyle/>
          <a:p>
            <a:r>
              <a:rPr lang="en-US" sz="1600" b="1" dirty="0">
                <a:solidFill>
                  <a:schemeClr val="bg1"/>
                </a:solidFill>
                <a:latin typeface="Arial" panose="020B0604020202020204" pitchFamily="34" charset="0"/>
                <a:cs typeface="Arial" panose="020B0604020202020204" pitchFamily="34" charset="0"/>
              </a:rPr>
              <a:t>Crosstab</a:t>
            </a:r>
            <a:endParaRPr lang="en-US" sz="1200" b="1" dirty="0">
              <a:solidFill>
                <a:schemeClr val="bg1">
                  <a:lumMod val="50000"/>
                </a:schemeClr>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88441381-4885-465A-8221-33F5563FA47B}"/>
              </a:ext>
            </a:extLst>
          </p:cNvPr>
          <p:cNvSpPr/>
          <p:nvPr/>
        </p:nvSpPr>
        <p:spPr>
          <a:xfrm>
            <a:off x="-44318" y="831526"/>
            <a:ext cx="1887055" cy="3939540"/>
          </a:xfrm>
          <a:prstGeom prst="rect">
            <a:avLst/>
          </a:prstGeom>
          <a:noFill/>
        </p:spPr>
        <p:txBody>
          <a:bodyPr wrap="none" lIns="91440" tIns="45720" rIns="91440" bIns="45720">
            <a:spAutoFit/>
          </a:bodyPr>
          <a:lstStyle/>
          <a:p>
            <a:pPr algn="ctr"/>
            <a:r>
              <a:rPr lang="en-US" sz="25000" b="1" dirty="0">
                <a:ln w="9525">
                  <a:solidFill>
                    <a:schemeClr val="bg1"/>
                  </a:solidFill>
                  <a:prstDash val="solid"/>
                </a:ln>
                <a:effectLst>
                  <a:outerShdw blurRad="12700" dist="38100" dir="2700000" algn="tl" rotWithShape="0">
                    <a:schemeClr val="bg1">
                      <a:lumMod val="50000"/>
                    </a:schemeClr>
                  </a:outerShdw>
                </a:effectLst>
                <a:latin typeface="Impact" panose="020B0806030902050204" pitchFamily="34" charset="0"/>
              </a:rPr>
              <a:t>3</a:t>
            </a:r>
            <a:endParaRPr lang="en-US" sz="2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endParaRPr>
          </a:p>
        </p:txBody>
      </p:sp>
      <p:sp>
        <p:nvSpPr>
          <p:cNvPr id="7" name="TextBox 6">
            <a:extLst>
              <a:ext uri="{FF2B5EF4-FFF2-40B4-BE49-F238E27FC236}">
                <a16:creationId xmlns:a16="http://schemas.microsoft.com/office/drawing/2014/main" id="{9FEC6A1E-9561-4BF3-BAB8-556236CA4670}"/>
              </a:ext>
            </a:extLst>
          </p:cNvPr>
          <p:cNvSpPr txBox="1"/>
          <p:nvPr/>
        </p:nvSpPr>
        <p:spPr>
          <a:xfrm>
            <a:off x="6215270" y="475926"/>
            <a:ext cx="4585252" cy="1323439"/>
          </a:xfrm>
          <a:prstGeom prst="rect">
            <a:avLst/>
          </a:prstGeom>
          <a:noFill/>
        </p:spPr>
        <p:txBody>
          <a:bodyPr wrap="square" rtlCol="0">
            <a:spAutoFit/>
          </a:bodyPr>
          <a:lstStyle/>
          <a:p>
            <a:pPr algn="ctr"/>
            <a:r>
              <a:rPr lang="en-US" sz="8000" dirty="0">
                <a:solidFill>
                  <a:srgbClr val="FF0000"/>
                </a:solidFill>
                <a:latin typeface="Bebas Neue" panose="020B0606020202050201" pitchFamily="34" charset="0"/>
              </a:rPr>
              <a:t>Crosstab</a:t>
            </a:r>
          </a:p>
        </p:txBody>
      </p:sp>
      <p:sp>
        <p:nvSpPr>
          <p:cNvPr id="8" name="TextBox 7">
            <a:extLst>
              <a:ext uri="{FF2B5EF4-FFF2-40B4-BE49-F238E27FC236}">
                <a16:creationId xmlns:a16="http://schemas.microsoft.com/office/drawing/2014/main" id="{A3DA5A81-F8E7-4C33-9833-192B464467F8}"/>
              </a:ext>
            </a:extLst>
          </p:cNvPr>
          <p:cNvSpPr txBox="1"/>
          <p:nvPr/>
        </p:nvSpPr>
        <p:spPr>
          <a:xfrm>
            <a:off x="5373757" y="1563757"/>
            <a:ext cx="6506818" cy="2308324"/>
          </a:xfrm>
          <a:prstGeom prst="rect">
            <a:avLst/>
          </a:prstGeom>
          <a:noFill/>
        </p:spPr>
        <p:txBody>
          <a:bodyPr wrap="square" rtlCol="0">
            <a:spAutoFit/>
          </a:bodyPr>
          <a:lstStyle/>
          <a:p>
            <a:pPr algn="just"/>
            <a:endParaRPr lang="en-US" i="1" dirty="0">
              <a:solidFill>
                <a:schemeClr val="bg1"/>
              </a:solidFill>
              <a:latin typeface="Arial" panose="020B0604020202020204" pitchFamily="34" charset="0"/>
              <a:cs typeface="Arial" panose="020B0604020202020204" pitchFamily="34" charset="0"/>
            </a:endParaRPr>
          </a:p>
          <a:p>
            <a:pPr algn="just"/>
            <a:r>
              <a:rPr lang="en-US" i="1" dirty="0">
                <a:solidFill>
                  <a:schemeClr val="bg1"/>
                </a:solidFill>
                <a:latin typeface="Arial" panose="020B0604020202020204" pitchFamily="34" charset="0"/>
                <a:cs typeface="Arial" panose="020B0604020202020204" pitchFamily="34" charset="0"/>
              </a:rPr>
              <a:t>Cross tabulation is a method to quantitatively analyze the relationship between multiple variables. Also known as contingency tables or crosstabs, cross tabulation groups variables to understand the correlation between different variables. It also shows how correlations change from one variable grouping to another.</a:t>
            </a:r>
          </a:p>
          <a:p>
            <a:pPr algn="just"/>
            <a:endParaRPr lang="en-US" i="1" dirty="0">
              <a:solidFill>
                <a:schemeClr val="bg1"/>
              </a:solidFill>
              <a:latin typeface="Arial" panose="020B0604020202020204" pitchFamily="34" charset="0"/>
              <a:cs typeface="Arial" panose="020B0604020202020204" pitchFamily="34" charset="0"/>
            </a:endParaRPr>
          </a:p>
        </p:txBody>
      </p:sp>
      <p:pic>
        <p:nvPicPr>
          <p:cNvPr id="12" name="Picture 4" descr="Cross table analyses examples - Brainwave GRC Marketplace">
            <a:extLst>
              <a:ext uri="{FF2B5EF4-FFF2-40B4-BE49-F238E27FC236}">
                <a16:creationId xmlns:a16="http://schemas.microsoft.com/office/drawing/2014/main" id="{9FFDC7B1-B7DE-4549-8D0F-6077A61E83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0835" y="1563757"/>
            <a:ext cx="2570050" cy="2581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7587890"/>
      </p:ext>
    </p:extLst>
  </p:cSld>
  <p:clrMapOvr>
    <a:masterClrMapping/>
  </p:clrMapOvr>
  <p:transition spd="med">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6D920-DE9C-4547-AE04-D086E3EB410A}"/>
              </a:ext>
            </a:extLst>
          </p:cNvPr>
          <p:cNvSpPr>
            <a:spLocks noGrp="1"/>
          </p:cNvSpPr>
          <p:nvPr>
            <p:ph type="title"/>
          </p:nvPr>
        </p:nvSpPr>
        <p:spPr>
          <a:xfrm>
            <a:off x="41987" y="0"/>
            <a:ext cx="12108026" cy="1838131"/>
          </a:xfrm>
        </p:spPr>
        <p:txBody>
          <a:bodyPr>
            <a:noAutofit/>
          </a:bodyPr>
          <a:lstStyle/>
          <a:p>
            <a:r>
              <a:rPr lang="en-US" sz="5600" dirty="0">
                <a:solidFill>
                  <a:srgbClr val="FF0000"/>
                </a:solidFill>
                <a:latin typeface="Bebas Neue" panose="020B0606020202050201" pitchFamily="34" charset="0"/>
              </a:rPr>
              <a:t>Crosstab [</a:t>
            </a:r>
            <a:r>
              <a:rPr lang="en-US" sz="5600" dirty="0" err="1">
                <a:solidFill>
                  <a:srgbClr val="FF0000"/>
                </a:solidFill>
                <a:latin typeface="Bebas Neue" panose="020B0606020202050201" pitchFamily="34" charset="0"/>
              </a:rPr>
              <a:t>SUbscribers</a:t>
            </a:r>
            <a:r>
              <a:rPr lang="en-US" sz="5600" dirty="0">
                <a:solidFill>
                  <a:srgbClr val="FF0000"/>
                </a:solidFill>
                <a:latin typeface="Bebas Neue" panose="020B0606020202050201" pitchFamily="34" charset="0"/>
              </a:rPr>
              <a:t> (2018-2020)]</a:t>
            </a:r>
            <a:br>
              <a:rPr lang="en-US" sz="5600" dirty="0">
                <a:solidFill>
                  <a:srgbClr val="FF0000"/>
                </a:solidFill>
                <a:latin typeface="Bebas Neue" panose="020B0606020202050201" pitchFamily="34" charset="0"/>
              </a:rPr>
            </a:br>
            <a:endParaRPr lang="en-IN" sz="5600" dirty="0"/>
          </a:p>
        </p:txBody>
      </p:sp>
      <p:pic>
        <p:nvPicPr>
          <p:cNvPr id="8" name="Picture 7">
            <a:extLst>
              <a:ext uri="{FF2B5EF4-FFF2-40B4-BE49-F238E27FC236}">
                <a16:creationId xmlns:a16="http://schemas.microsoft.com/office/drawing/2014/main" id="{03F58253-789F-4C34-AFC5-CF3210FDA344}"/>
              </a:ext>
            </a:extLst>
          </p:cNvPr>
          <p:cNvPicPr>
            <a:picLocks noChangeAspect="1"/>
          </p:cNvPicPr>
          <p:nvPr/>
        </p:nvPicPr>
        <p:blipFill rotWithShape="1">
          <a:blip r:embed="rId2"/>
          <a:srcRect t="7346" r="26453" b="31973"/>
          <a:stretch/>
        </p:blipFill>
        <p:spPr>
          <a:xfrm>
            <a:off x="1091680" y="1436914"/>
            <a:ext cx="9834465" cy="4564174"/>
          </a:xfrm>
          <a:prstGeom prst="rect">
            <a:avLst/>
          </a:prstGeom>
        </p:spPr>
      </p:pic>
    </p:spTree>
    <p:extLst>
      <p:ext uri="{BB962C8B-B14F-4D97-AF65-F5344CB8AC3E}">
        <p14:creationId xmlns:p14="http://schemas.microsoft.com/office/powerpoint/2010/main" val="2840350264"/>
      </p:ext>
    </p:extLst>
  </p:cSld>
  <p:clrMapOvr>
    <a:masterClrMapping/>
  </p:clrMapOvr>
  <p:transition spd="med">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1114F4-61B1-49B8-B695-8BE446388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9152"/>
            <a:ext cx="12192000" cy="6854653"/>
          </a:xfrm>
          <a:prstGeom prst="rect">
            <a:avLst/>
          </a:prstGeom>
        </p:spPr>
      </p:pic>
      <p:sp>
        <p:nvSpPr>
          <p:cNvPr id="4" name="TextBox 3">
            <a:extLst>
              <a:ext uri="{FF2B5EF4-FFF2-40B4-BE49-F238E27FC236}">
                <a16:creationId xmlns:a16="http://schemas.microsoft.com/office/drawing/2014/main" id="{ECAFF28E-4CA4-4EDD-8022-E6D48807BB11}"/>
              </a:ext>
            </a:extLst>
          </p:cNvPr>
          <p:cNvSpPr txBox="1"/>
          <p:nvPr/>
        </p:nvSpPr>
        <p:spPr>
          <a:xfrm>
            <a:off x="2637985" y="6031127"/>
            <a:ext cx="1943100" cy="338554"/>
          </a:xfrm>
          <a:prstGeom prst="rect">
            <a:avLst/>
          </a:prstGeom>
          <a:solidFill>
            <a:schemeClr val="tx1"/>
          </a:solidFill>
        </p:spPr>
        <p:txBody>
          <a:bodyPr wrap="square" rtlCol="0">
            <a:spAutoFit/>
          </a:bodyPr>
          <a:lstStyle/>
          <a:p>
            <a:r>
              <a:rPr lang="en-US" sz="1600" b="1" dirty="0">
                <a:solidFill>
                  <a:schemeClr val="bg1"/>
                </a:solidFill>
                <a:latin typeface="Arial" panose="020B0604020202020204" pitchFamily="34" charset="0"/>
                <a:cs typeface="Arial" panose="020B0604020202020204" pitchFamily="34" charset="0"/>
              </a:rPr>
              <a:t>Dashboard</a:t>
            </a:r>
            <a:endParaRPr lang="en-US" sz="1200" b="1" dirty="0">
              <a:solidFill>
                <a:schemeClr val="bg1">
                  <a:lumMod val="50000"/>
                </a:schemeClr>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88441381-4885-465A-8221-33F5563FA47B}"/>
              </a:ext>
            </a:extLst>
          </p:cNvPr>
          <p:cNvSpPr/>
          <p:nvPr/>
        </p:nvSpPr>
        <p:spPr>
          <a:xfrm>
            <a:off x="192980" y="891771"/>
            <a:ext cx="1787670" cy="3939540"/>
          </a:xfrm>
          <a:prstGeom prst="rect">
            <a:avLst/>
          </a:prstGeom>
          <a:noFill/>
        </p:spPr>
        <p:txBody>
          <a:bodyPr wrap="none" lIns="91440" tIns="45720" rIns="91440" bIns="45720">
            <a:spAutoFit/>
          </a:bodyPr>
          <a:lstStyle/>
          <a:p>
            <a:pPr algn="ctr"/>
            <a:r>
              <a:rPr lang="en-US" sz="25000" b="1" dirty="0">
                <a:ln w="9525">
                  <a:solidFill>
                    <a:schemeClr val="bg1"/>
                  </a:solidFill>
                  <a:prstDash val="solid"/>
                </a:ln>
                <a:effectLst>
                  <a:outerShdw blurRad="12700" dist="38100" dir="2700000" algn="tl" rotWithShape="0">
                    <a:schemeClr val="bg1">
                      <a:lumMod val="50000"/>
                    </a:schemeClr>
                  </a:outerShdw>
                </a:effectLst>
                <a:latin typeface="Impact" panose="020B0806030902050204" pitchFamily="34" charset="0"/>
              </a:rPr>
              <a:t>4</a:t>
            </a:r>
            <a:endParaRPr lang="en-US" sz="2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endParaRPr>
          </a:p>
        </p:txBody>
      </p:sp>
      <p:sp>
        <p:nvSpPr>
          <p:cNvPr id="7" name="TextBox 6">
            <a:extLst>
              <a:ext uri="{FF2B5EF4-FFF2-40B4-BE49-F238E27FC236}">
                <a16:creationId xmlns:a16="http://schemas.microsoft.com/office/drawing/2014/main" id="{9FEC6A1E-9561-4BF3-BAB8-556236CA4670}"/>
              </a:ext>
            </a:extLst>
          </p:cNvPr>
          <p:cNvSpPr txBox="1"/>
          <p:nvPr/>
        </p:nvSpPr>
        <p:spPr>
          <a:xfrm>
            <a:off x="6215270" y="475926"/>
            <a:ext cx="4818490" cy="1323439"/>
          </a:xfrm>
          <a:prstGeom prst="rect">
            <a:avLst/>
          </a:prstGeom>
          <a:noFill/>
        </p:spPr>
        <p:txBody>
          <a:bodyPr wrap="square" rtlCol="0">
            <a:spAutoFit/>
          </a:bodyPr>
          <a:lstStyle/>
          <a:p>
            <a:pPr algn="ctr"/>
            <a:r>
              <a:rPr lang="en-US" sz="8000" dirty="0">
                <a:solidFill>
                  <a:srgbClr val="FF0000"/>
                </a:solidFill>
                <a:latin typeface="Bebas Neue" panose="020B0606020202050201" pitchFamily="34" charset="0"/>
              </a:rPr>
              <a:t>dashboard</a:t>
            </a:r>
          </a:p>
        </p:txBody>
      </p:sp>
      <p:sp>
        <p:nvSpPr>
          <p:cNvPr id="8" name="TextBox 7">
            <a:extLst>
              <a:ext uri="{FF2B5EF4-FFF2-40B4-BE49-F238E27FC236}">
                <a16:creationId xmlns:a16="http://schemas.microsoft.com/office/drawing/2014/main" id="{A3DA5A81-F8E7-4C33-9833-192B464467F8}"/>
              </a:ext>
            </a:extLst>
          </p:cNvPr>
          <p:cNvSpPr txBox="1"/>
          <p:nvPr/>
        </p:nvSpPr>
        <p:spPr>
          <a:xfrm>
            <a:off x="5831633" y="1563757"/>
            <a:ext cx="6048942" cy="1754326"/>
          </a:xfrm>
          <a:prstGeom prst="rect">
            <a:avLst/>
          </a:prstGeom>
          <a:noFill/>
        </p:spPr>
        <p:txBody>
          <a:bodyPr wrap="square" rtlCol="0">
            <a:spAutoFit/>
          </a:bodyPr>
          <a:lstStyle/>
          <a:p>
            <a:pPr algn="just"/>
            <a:endParaRPr lang="en-US" i="1" dirty="0">
              <a:solidFill>
                <a:schemeClr val="bg1"/>
              </a:solidFill>
              <a:latin typeface="Arial" panose="020B0604020202020204" pitchFamily="34" charset="0"/>
              <a:cs typeface="Arial" panose="020B0604020202020204" pitchFamily="34" charset="0"/>
            </a:endParaRPr>
          </a:p>
          <a:p>
            <a:pPr algn="just"/>
            <a:r>
              <a:rPr lang="en-US" i="1" dirty="0">
                <a:solidFill>
                  <a:schemeClr val="bg1"/>
                </a:solidFill>
                <a:latin typeface="Arial" panose="020B0604020202020204" pitchFamily="34" charset="0"/>
                <a:cs typeface="Arial" panose="020B0604020202020204" pitchFamily="34" charset="0"/>
              </a:rPr>
              <a:t>A data dashboard is an analytics tool that visually displays, measures, and analyzes multiple data sources all at once. Common dashboards are typically interactive, provide historical &amp; real-time data, and present all key performance indicators in one centralized location.</a:t>
            </a:r>
          </a:p>
        </p:txBody>
      </p:sp>
      <p:pic>
        <p:nvPicPr>
          <p:cNvPr id="9" name="Picture 2" descr="Analytics Dashboard | KYUBIT Business Intelligence">
            <a:extLst>
              <a:ext uri="{FF2B5EF4-FFF2-40B4-BE49-F238E27FC236}">
                <a16:creationId xmlns:a16="http://schemas.microsoft.com/office/drawing/2014/main" id="{0FF27C60-5CD5-4327-95AC-F998B4F0EF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0650" y="1563757"/>
            <a:ext cx="3718307" cy="23889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0360825"/>
      </p:ext>
    </p:extLst>
  </p:cSld>
  <p:clrMapOvr>
    <a:masterClrMapping/>
  </p:clrMapOvr>
  <p:transition spd="med">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F8EF44-63B1-42A6-8A08-9F3DBFF6F6CB}"/>
              </a:ext>
            </a:extLst>
          </p:cNvPr>
          <p:cNvSpPr>
            <a:spLocks noGrp="1"/>
          </p:cNvSpPr>
          <p:nvPr>
            <p:ph type="ctrTitle"/>
          </p:nvPr>
        </p:nvSpPr>
        <p:spPr>
          <a:xfrm>
            <a:off x="419878" y="186612"/>
            <a:ext cx="10254342" cy="1068356"/>
          </a:xfrm>
        </p:spPr>
        <p:txBody>
          <a:bodyPr>
            <a:normAutofit/>
          </a:bodyPr>
          <a:lstStyle/>
          <a:p>
            <a:pPr algn="l"/>
            <a:r>
              <a:rPr lang="en-US" sz="5600" dirty="0">
                <a:solidFill>
                  <a:srgbClr val="FF0000"/>
                </a:solidFill>
                <a:latin typeface="Bebas Neue" panose="020B0606020202050201" pitchFamily="34" charset="0"/>
              </a:rPr>
              <a:t>Dashboard [</a:t>
            </a:r>
            <a:r>
              <a:rPr lang="en-US" sz="5600" dirty="0" err="1">
                <a:solidFill>
                  <a:srgbClr val="FF0000"/>
                </a:solidFill>
                <a:latin typeface="Bebas Neue" panose="020B0606020202050201" pitchFamily="34" charset="0"/>
              </a:rPr>
              <a:t>SUbscribers</a:t>
            </a:r>
            <a:r>
              <a:rPr lang="en-US" sz="5600" dirty="0">
                <a:solidFill>
                  <a:srgbClr val="FF0000"/>
                </a:solidFill>
                <a:latin typeface="Bebas Neue" panose="020B0606020202050201" pitchFamily="34" charset="0"/>
              </a:rPr>
              <a:t> (2018-2020)] </a:t>
            </a:r>
            <a:endParaRPr lang="en-IN" sz="5600" dirty="0"/>
          </a:p>
        </p:txBody>
      </p:sp>
      <p:pic>
        <p:nvPicPr>
          <p:cNvPr id="9" name="Picture 8">
            <a:extLst>
              <a:ext uri="{FF2B5EF4-FFF2-40B4-BE49-F238E27FC236}">
                <a16:creationId xmlns:a16="http://schemas.microsoft.com/office/drawing/2014/main" id="{CAD93E88-6DF8-4FE3-B441-A3A8A57E46D8}"/>
              </a:ext>
            </a:extLst>
          </p:cNvPr>
          <p:cNvPicPr>
            <a:picLocks noChangeAspect="1"/>
          </p:cNvPicPr>
          <p:nvPr/>
        </p:nvPicPr>
        <p:blipFill rotWithShape="1">
          <a:blip r:embed="rId2"/>
          <a:srcRect l="22620" t="9418" r="19116" b="15436"/>
          <a:stretch/>
        </p:blipFill>
        <p:spPr>
          <a:xfrm>
            <a:off x="2463279" y="1460241"/>
            <a:ext cx="6913986" cy="5016027"/>
          </a:xfrm>
          <a:prstGeom prst="rect">
            <a:avLst/>
          </a:prstGeom>
        </p:spPr>
      </p:pic>
    </p:spTree>
    <p:extLst>
      <p:ext uri="{BB962C8B-B14F-4D97-AF65-F5344CB8AC3E}">
        <p14:creationId xmlns:p14="http://schemas.microsoft.com/office/powerpoint/2010/main" val="1499737302"/>
      </p:ext>
    </p:extLst>
  </p:cSld>
  <p:clrMapOvr>
    <a:masterClrMapping/>
  </p:clrMapOvr>
  <p:transition spd="med">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38AA0BE9-BD30-461F-92B1-84C1A274D585}"/>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val="0"/>
              </a:ext>
            </a:extLst>
          </a:blip>
          <a:srcRect l="3210"/>
          <a:stretch/>
        </p:blipFill>
        <p:spPr>
          <a:xfrm flipH="1">
            <a:off x="0" y="559860"/>
            <a:ext cx="12192000" cy="6298140"/>
          </a:xfrm>
          <a:prstGeom prst="rect">
            <a:avLst/>
          </a:prstGeom>
        </p:spPr>
      </p:pic>
      <p:pic>
        <p:nvPicPr>
          <p:cNvPr id="20" name="Picture 19">
            <a:extLst>
              <a:ext uri="{FF2B5EF4-FFF2-40B4-BE49-F238E27FC236}">
                <a16:creationId xmlns:a16="http://schemas.microsoft.com/office/drawing/2014/main" id="{9206C957-508C-46EB-99AA-66F096BFC5E0}"/>
              </a:ext>
            </a:extLst>
          </p:cNvPr>
          <p:cNvPicPr>
            <a:picLocks noChangeAspect="1"/>
          </p:cNvPicPr>
          <p:nvPr/>
        </p:nvPicPr>
        <p:blipFill rotWithShape="1">
          <a:blip r:embed="rId4">
            <a:extLst>
              <a:ext uri="{28A0092B-C50C-407E-A947-70E740481C1C}">
                <a14:useLocalDpi xmlns:a14="http://schemas.microsoft.com/office/drawing/2010/main" val="0"/>
              </a:ext>
            </a:extLst>
          </a:blip>
          <a:srcRect l="48342" t="47357" b="1"/>
          <a:stretch/>
        </p:blipFill>
        <p:spPr>
          <a:xfrm rot="16200000" flipV="1">
            <a:off x="-220342" y="780197"/>
            <a:ext cx="6298142" cy="5857464"/>
          </a:xfrm>
          <a:prstGeom prst="rect">
            <a:avLst/>
          </a:prstGeom>
        </p:spPr>
      </p:pic>
      <p:pic>
        <p:nvPicPr>
          <p:cNvPr id="22" name="Picture 21">
            <a:extLst>
              <a:ext uri="{FF2B5EF4-FFF2-40B4-BE49-F238E27FC236}">
                <a16:creationId xmlns:a16="http://schemas.microsoft.com/office/drawing/2014/main" id="{5EE53DB7-19D7-4C72-A41B-6D9D0EFC416F}"/>
              </a:ext>
            </a:extLst>
          </p:cNvPr>
          <p:cNvPicPr>
            <a:picLocks noChangeAspect="1"/>
          </p:cNvPicPr>
          <p:nvPr/>
        </p:nvPicPr>
        <p:blipFill rotWithShape="1">
          <a:blip r:embed="rId4">
            <a:extLst>
              <a:ext uri="{28A0092B-C50C-407E-A947-70E740481C1C}">
                <a14:useLocalDpi xmlns:a14="http://schemas.microsoft.com/office/drawing/2010/main" val="0"/>
              </a:ext>
            </a:extLst>
          </a:blip>
          <a:srcRect l="38150" t="56933" r="5600"/>
          <a:stretch/>
        </p:blipFill>
        <p:spPr>
          <a:xfrm rot="16200000">
            <a:off x="6433459" y="1099457"/>
            <a:ext cx="6858001" cy="4659084"/>
          </a:xfrm>
          <a:prstGeom prst="rect">
            <a:avLst/>
          </a:prstGeom>
        </p:spPr>
      </p:pic>
      <p:sp>
        <p:nvSpPr>
          <p:cNvPr id="6" name="TextBox 5">
            <a:extLst>
              <a:ext uri="{FF2B5EF4-FFF2-40B4-BE49-F238E27FC236}">
                <a16:creationId xmlns:a16="http://schemas.microsoft.com/office/drawing/2014/main" id="{AD7D655F-29DE-4528-9805-3428AC8647CB}"/>
              </a:ext>
            </a:extLst>
          </p:cNvPr>
          <p:cNvSpPr txBox="1"/>
          <p:nvPr/>
        </p:nvSpPr>
        <p:spPr>
          <a:xfrm>
            <a:off x="662608" y="1120675"/>
            <a:ext cx="4903304" cy="2308324"/>
          </a:xfrm>
          <a:prstGeom prst="rect">
            <a:avLst/>
          </a:prstGeom>
          <a:noFill/>
        </p:spPr>
        <p:txBody>
          <a:bodyPr wrap="square" rtlCol="0">
            <a:spAutoFit/>
          </a:bodyPr>
          <a:lstStyle/>
          <a:p>
            <a:r>
              <a:rPr lang="en-US" sz="7200" dirty="0">
                <a:solidFill>
                  <a:srgbClr val="FF0000"/>
                </a:solidFill>
                <a:latin typeface="Bebas Neue" panose="020B0606020202050201" pitchFamily="34" charset="0"/>
              </a:rPr>
              <a:t>THANK YOU</a:t>
            </a:r>
          </a:p>
          <a:p>
            <a:r>
              <a:rPr lang="en-US" sz="7200" dirty="0">
                <a:solidFill>
                  <a:srgbClr val="FF0000"/>
                </a:solidFill>
                <a:latin typeface="Bebas Neue" panose="020B0606020202050201" pitchFamily="34" charset="0"/>
              </a:rPr>
              <a:t>FOR LISTENING!</a:t>
            </a:r>
          </a:p>
        </p:txBody>
      </p:sp>
      <p:sp>
        <p:nvSpPr>
          <p:cNvPr id="7" name="TextBox 6">
            <a:extLst>
              <a:ext uri="{FF2B5EF4-FFF2-40B4-BE49-F238E27FC236}">
                <a16:creationId xmlns:a16="http://schemas.microsoft.com/office/drawing/2014/main" id="{8BB37840-2361-48B7-B4BA-43AE7F1E4E0D}"/>
              </a:ext>
            </a:extLst>
          </p:cNvPr>
          <p:cNvSpPr txBox="1"/>
          <p:nvPr/>
        </p:nvSpPr>
        <p:spPr>
          <a:xfrm>
            <a:off x="768627" y="3246783"/>
            <a:ext cx="1391478" cy="338554"/>
          </a:xfrm>
          <a:prstGeom prst="rect">
            <a:avLst/>
          </a:prstGeom>
          <a:noFill/>
        </p:spPr>
        <p:txBody>
          <a:bodyPr wrap="square" rtlCol="0">
            <a:spAutoFit/>
          </a:bodyPr>
          <a:lstStyle/>
          <a:p>
            <a:r>
              <a:rPr lang="en-US" sz="1600" b="1" dirty="0">
                <a:solidFill>
                  <a:srgbClr val="00B05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100% Done</a:t>
            </a:r>
          </a:p>
        </p:txBody>
      </p:sp>
      <p:sp>
        <p:nvSpPr>
          <p:cNvPr id="11" name="TextBox 10">
            <a:extLst>
              <a:ext uri="{FF2B5EF4-FFF2-40B4-BE49-F238E27FC236}">
                <a16:creationId xmlns:a16="http://schemas.microsoft.com/office/drawing/2014/main" id="{BC01FE8A-785B-4A37-A549-9311438BFD10}"/>
              </a:ext>
            </a:extLst>
          </p:cNvPr>
          <p:cNvSpPr txBox="1"/>
          <p:nvPr/>
        </p:nvSpPr>
        <p:spPr>
          <a:xfrm>
            <a:off x="2040838" y="3273287"/>
            <a:ext cx="662608" cy="261610"/>
          </a:xfrm>
          <a:prstGeom prst="rect">
            <a:avLst/>
          </a:prstGeom>
          <a:noFill/>
          <a:ln>
            <a:solidFill>
              <a:schemeClr val="bg1"/>
            </a:solidFill>
          </a:ln>
        </p:spPr>
        <p:txBody>
          <a:bodyPr wrap="square" rtlCol="0">
            <a:spAutoFit/>
          </a:bodyPr>
          <a:lstStyle/>
          <a:p>
            <a:pPr algn="ctr"/>
            <a:r>
              <a:rPr lang="en-US" sz="11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19+</a:t>
            </a:r>
          </a:p>
        </p:txBody>
      </p:sp>
      <p:sp>
        <p:nvSpPr>
          <p:cNvPr id="24" name="TextBox 23">
            <a:extLst>
              <a:ext uri="{FF2B5EF4-FFF2-40B4-BE49-F238E27FC236}">
                <a16:creationId xmlns:a16="http://schemas.microsoft.com/office/drawing/2014/main" id="{CF87FB7C-27BA-4343-AFE5-3BCFC3F08A71}"/>
              </a:ext>
            </a:extLst>
          </p:cNvPr>
          <p:cNvSpPr txBox="1"/>
          <p:nvPr/>
        </p:nvSpPr>
        <p:spPr>
          <a:xfrm>
            <a:off x="335280" y="3860031"/>
            <a:ext cx="6858622" cy="2462213"/>
          </a:xfrm>
          <a:prstGeom prst="rect">
            <a:avLst/>
          </a:prstGeom>
          <a:noFill/>
        </p:spPr>
        <p:txBody>
          <a:bodyPr wrap="square" rtlCol="0">
            <a:spAutoFit/>
          </a:bodyPr>
          <a:lstStyle/>
          <a:p>
            <a:r>
              <a:rPr lang="en-US" sz="2000" dirty="0">
                <a:solidFill>
                  <a:schemeClr val="bg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Presenter: </a:t>
            </a:r>
            <a:r>
              <a:rPr lang="en-US" sz="20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Aman Khade(CSE-M Data Science)</a:t>
            </a:r>
          </a:p>
          <a:p>
            <a:r>
              <a:rPr lang="en-US" sz="20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20100BTCSDSI07258</a:t>
            </a:r>
          </a:p>
          <a:p>
            <a:r>
              <a:rPr lang="en-US" sz="20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Siddharth Mishra(CSE-M Data Science)</a:t>
            </a:r>
          </a:p>
          <a:p>
            <a:r>
              <a:rPr lang="en-US" sz="20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20100BTCSDSI07298</a:t>
            </a:r>
          </a:p>
          <a:p>
            <a:r>
              <a:rPr lang="en-US" sz="20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p>
          <a:p>
            <a:r>
              <a:rPr lang="en-US" sz="2000" dirty="0">
                <a:solidFill>
                  <a:schemeClr val="bg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Subject: </a:t>
            </a:r>
            <a:r>
              <a:rPr lang="en-US" sz="20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Descriptive Analytics</a:t>
            </a:r>
          </a:p>
          <a:p>
            <a:r>
              <a:rPr lang="en-US" sz="2000" dirty="0">
                <a:solidFill>
                  <a:schemeClr val="bg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Teacher:   </a:t>
            </a:r>
            <a:r>
              <a:rPr lang="en-US" sz="20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Prof. Anmol Choudhary</a:t>
            </a:r>
          </a:p>
          <a:p>
            <a:endParaRPr lang="en-US"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27" name="Rectangle: Rounded Corners 26">
            <a:extLst>
              <a:ext uri="{FF2B5EF4-FFF2-40B4-BE49-F238E27FC236}">
                <a16:creationId xmlns:a16="http://schemas.microsoft.com/office/drawing/2014/main" id="{BC5D1A72-5059-4C08-8DB6-14439B214859}"/>
              </a:ext>
            </a:extLst>
          </p:cNvPr>
          <p:cNvSpPr/>
          <p:nvPr/>
        </p:nvSpPr>
        <p:spPr>
          <a:xfrm>
            <a:off x="8426995" y="5477988"/>
            <a:ext cx="2305878" cy="689113"/>
          </a:xfrm>
          <a:prstGeom prst="roundRect">
            <a:avLst/>
          </a:prstGeom>
          <a:solidFill>
            <a:srgbClr val="FF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solidFill>
                <a:latin typeface="Arial" panose="020B0604020202020204" pitchFamily="34" charset="0"/>
                <a:cs typeface="Arial" panose="020B0604020202020204" pitchFamily="34" charset="0"/>
              </a:rPr>
              <a:t>Sign Out</a:t>
            </a:r>
          </a:p>
        </p:txBody>
      </p:sp>
      <p:sp>
        <p:nvSpPr>
          <p:cNvPr id="28" name="TextBox 27">
            <a:extLst>
              <a:ext uri="{FF2B5EF4-FFF2-40B4-BE49-F238E27FC236}">
                <a16:creationId xmlns:a16="http://schemas.microsoft.com/office/drawing/2014/main" id="{A6E4C9F7-739A-45D5-88F4-BF4D9A4AFAD1}"/>
              </a:ext>
            </a:extLst>
          </p:cNvPr>
          <p:cNvSpPr txBox="1"/>
          <p:nvPr/>
        </p:nvSpPr>
        <p:spPr>
          <a:xfrm>
            <a:off x="5680" y="6524269"/>
            <a:ext cx="12191997" cy="369332"/>
          </a:xfrm>
          <a:prstGeom prst="rect">
            <a:avLst/>
          </a:prstGeom>
          <a:solidFill>
            <a:schemeClr val="tx1"/>
          </a:solidFill>
        </p:spPr>
        <p:txBody>
          <a:bodyPr wrap="square" rtlCol="0">
            <a:spAutoFit/>
          </a:bodyPr>
          <a:lstStyle/>
          <a:p>
            <a:pPr algn="ctr"/>
            <a:r>
              <a:rPr lang="en-US" b="1" dirty="0">
                <a:solidFill>
                  <a:schemeClr val="bg1">
                    <a:lumMod val="50000"/>
                  </a:schemeClr>
                </a:solidFill>
                <a:latin typeface="Arial" panose="020B0604020202020204" pitchFamily="34" charset="0"/>
                <a:cs typeface="Arial" panose="020B0604020202020204" pitchFamily="34" charset="0"/>
              </a:rPr>
              <a:t>Questions?      Clarifications        FAQ        About Us        Help Center</a:t>
            </a:r>
          </a:p>
        </p:txBody>
      </p:sp>
      <p:pic>
        <p:nvPicPr>
          <p:cNvPr id="2" name="Picture 1">
            <a:extLst>
              <a:ext uri="{FF2B5EF4-FFF2-40B4-BE49-F238E27FC236}">
                <a16:creationId xmlns:a16="http://schemas.microsoft.com/office/drawing/2014/main" id="{CBF4059A-36F3-47FE-AA7D-AB38EF346833}"/>
              </a:ext>
            </a:extLst>
          </p:cNvPr>
          <p:cNvPicPr>
            <a:picLocks noChangeAspect="1"/>
          </p:cNvPicPr>
          <p:nvPr/>
        </p:nvPicPr>
        <p:blipFill rotWithShape="1">
          <a:blip r:embed="rId5"/>
          <a:srcRect l="12083" t="2396" r="2750" b="8255"/>
          <a:stretch/>
        </p:blipFill>
        <p:spPr>
          <a:xfrm>
            <a:off x="768627" y="66219"/>
            <a:ext cx="10383520" cy="468418"/>
          </a:xfrm>
          <a:prstGeom prst="rect">
            <a:avLst/>
          </a:prstGeom>
        </p:spPr>
      </p:pic>
    </p:spTree>
    <p:extLst>
      <p:ext uri="{BB962C8B-B14F-4D97-AF65-F5344CB8AC3E}">
        <p14:creationId xmlns:p14="http://schemas.microsoft.com/office/powerpoint/2010/main" val="4101468419"/>
      </p:ext>
    </p:extLst>
  </p:cSld>
  <p:clrMapOvr>
    <a:masterClrMapping/>
  </p:clrMapOvr>
  <p:transition spd="med">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A81CC84-0DBC-47B3-A0A5-C7A82F6350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7211"/>
            <a:ext cx="12192000" cy="6866022"/>
          </a:xfrm>
          <a:prstGeom prst="rect">
            <a:avLst/>
          </a:prstGeom>
        </p:spPr>
      </p:pic>
    </p:spTree>
    <p:extLst>
      <p:ext uri="{BB962C8B-B14F-4D97-AF65-F5344CB8AC3E}">
        <p14:creationId xmlns:p14="http://schemas.microsoft.com/office/powerpoint/2010/main" val="315272050"/>
      </p:ext>
    </p:extLst>
  </p:cSld>
  <p:clrMapOvr>
    <a:masterClrMapping/>
  </p:clrMapOvr>
  <p:transition spd="med">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F8AAA39-9EF6-4E03-ABE3-790B46D4082D}"/>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val="0"/>
              </a:ext>
            </a:extLst>
          </a:blip>
          <a:srcRect l="3210"/>
          <a:stretch/>
        </p:blipFill>
        <p:spPr>
          <a:xfrm flipH="1">
            <a:off x="-1" y="587852"/>
            <a:ext cx="12192000" cy="6298140"/>
          </a:xfrm>
          <a:prstGeom prst="rect">
            <a:avLst/>
          </a:prstGeom>
        </p:spPr>
      </p:pic>
      <p:pic>
        <p:nvPicPr>
          <p:cNvPr id="26" name="Picture 25">
            <a:extLst>
              <a:ext uri="{FF2B5EF4-FFF2-40B4-BE49-F238E27FC236}">
                <a16:creationId xmlns:a16="http://schemas.microsoft.com/office/drawing/2014/main" id="{5692A4BB-DAA8-462E-9C37-55DBF2657047}"/>
              </a:ext>
            </a:extLst>
          </p:cNvPr>
          <p:cNvPicPr>
            <a:picLocks noChangeAspect="1"/>
          </p:cNvPicPr>
          <p:nvPr/>
        </p:nvPicPr>
        <p:blipFill rotWithShape="1">
          <a:blip r:embed="rId4">
            <a:extLst>
              <a:ext uri="{28A0092B-C50C-407E-A947-70E740481C1C}">
                <a14:useLocalDpi xmlns:a14="http://schemas.microsoft.com/office/drawing/2010/main" val="0"/>
              </a:ext>
            </a:extLst>
          </a:blip>
          <a:srcRect t="38955"/>
          <a:stretch/>
        </p:blipFill>
        <p:spPr>
          <a:xfrm>
            <a:off x="-243840" y="4229771"/>
            <a:ext cx="12191999" cy="2628229"/>
          </a:xfrm>
          <a:prstGeom prst="rect">
            <a:avLst/>
          </a:prstGeom>
        </p:spPr>
      </p:pic>
      <p:pic>
        <p:nvPicPr>
          <p:cNvPr id="27" name="Picture 26">
            <a:extLst>
              <a:ext uri="{FF2B5EF4-FFF2-40B4-BE49-F238E27FC236}">
                <a16:creationId xmlns:a16="http://schemas.microsoft.com/office/drawing/2014/main" id="{0BE60529-1C77-4EFF-B717-B38E64F6C73B}"/>
              </a:ext>
            </a:extLst>
          </p:cNvPr>
          <p:cNvPicPr>
            <a:picLocks noChangeAspect="1"/>
          </p:cNvPicPr>
          <p:nvPr/>
        </p:nvPicPr>
        <p:blipFill rotWithShape="1">
          <a:blip r:embed="rId4">
            <a:extLst>
              <a:ext uri="{28A0092B-C50C-407E-A947-70E740481C1C}">
                <a14:useLocalDpi xmlns:a14="http://schemas.microsoft.com/office/drawing/2010/main" val="0"/>
              </a:ext>
            </a:extLst>
          </a:blip>
          <a:srcRect t="38955"/>
          <a:stretch/>
        </p:blipFill>
        <p:spPr>
          <a:xfrm flipV="1">
            <a:off x="1" y="532008"/>
            <a:ext cx="12191999" cy="1835271"/>
          </a:xfrm>
          <a:prstGeom prst="rect">
            <a:avLst/>
          </a:prstGeom>
        </p:spPr>
      </p:pic>
      <p:sp>
        <p:nvSpPr>
          <p:cNvPr id="7" name="TextBox 6">
            <a:extLst>
              <a:ext uri="{FF2B5EF4-FFF2-40B4-BE49-F238E27FC236}">
                <a16:creationId xmlns:a16="http://schemas.microsoft.com/office/drawing/2014/main" id="{2FF3B263-3915-4360-BE8A-215CCD157CB0}"/>
              </a:ext>
            </a:extLst>
          </p:cNvPr>
          <p:cNvSpPr txBox="1"/>
          <p:nvPr/>
        </p:nvSpPr>
        <p:spPr>
          <a:xfrm>
            <a:off x="132078" y="640505"/>
            <a:ext cx="7335519" cy="1200329"/>
          </a:xfrm>
          <a:prstGeom prst="rect">
            <a:avLst/>
          </a:prstGeom>
          <a:noFill/>
        </p:spPr>
        <p:txBody>
          <a:bodyPr wrap="square" rtlCol="0">
            <a:spAutoFit/>
          </a:bodyPr>
          <a:lstStyle/>
          <a:p>
            <a:r>
              <a:rPr lang="en-US" sz="7200" dirty="0">
                <a:solidFill>
                  <a:schemeClr val="bg1"/>
                </a:solidFill>
                <a:effectLst>
                  <a:outerShdw blurRad="38100" dist="38100" dir="2700000" algn="tl">
                    <a:srgbClr val="000000">
                      <a:alpha val="43137"/>
                    </a:srgbClr>
                  </a:outerShdw>
                </a:effectLst>
                <a:latin typeface="Bebas Neue" panose="020B0606020202050201" pitchFamily="34" charset="0"/>
              </a:rPr>
              <a:t>Netflix Data Analysis</a:t>
            </a:r>
          </a:p>
        </p:txBody>
      </p:sp>
      <p:pic>
        <p:nvPicPr>
          <p:cNvPr id="10" name="Picture 9">
            <a:extLst>
              <a:ext uri="{FF2B5EF4-FFF2-40B4-BE49-F238E27FC236}">
                <a16:creationId xmlns:a16="http://schemas.microsoft.com/office/drawing/2014/main" id="{DBB3E3F4-E9C0-49EA-8951-C59EAA64842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66169" y="1736446"/>
            <a:ext cx="2067339" cy="516835"/>
          </a:xfrm>
          <a:prstGeom prst="round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67DE48A5-853C-4D7C-ADD4-40228145920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5911" y="1805395"/>
            <a:ext cx="1531878" cy="447073"/>
          </a:xfrm>
          <a:prstGeom prst="roundRect">
            <a:avLst/>
          </a:prstGeom>
          <a:effectLst>
            <a:outerShdw blurRad="50800" dist="38100" dir="10800000" algn="r" rotWithShape="0">
              <a:prstClr val="black">
                <a:alpha val="40000"/>
              </a:prstClr>
            </a:outerShdw>
          </a:effectLst>
        </p:spPr>
      </p:pic>
      <p:sp>
        <p:nvSpPr>
          <p:cNvPr id="13" name="TextBox 12">
            <a:extLst>
              <a:ext uri="{FF2B5EF4-FFF2-40B4-BE49-F238E27FC236}">
                <a16:creationId xmlns:a16="http://schemas.microsoft.com/office/drawing/2014/main" id="{0B153F47-5F07-4EF0-8658-56E1CED37691}"/>
              </a:ext>
            </a:extLst>
          </p:cNvPr>
          <p:cNvSpPr txBox="1"/>
          <p:nvPr/>
        </p:nvSpPr>
        <p:spPr>
          <a:xfrm>
            <a:off x="198782" y="2609909"/>
            <a:ext cx="4823791" cy="769441"/>
          </a:xfrm>
          <a:prstGeom prst="rect">
            <a:avLst/>
          </a:prstGeom>
          <a:noFill/>
        </p:spPr>
        <p:txBody>
          <a:bodyPr wrap="square" rtlCol="0">
            <a:spAutoFit/>
          </a:bodyPr>
          <a:lstStyle/>
          <a:p>
            <a:r>
              <a:rPr lang="en-US" sz="4400" dirty="0">
                <a:solidFill>
                  <a:schemeClr val="bg1"/>
                </a:solidFill>
                <a:effectLst>
                  <a:outerShdw blurRad="38100" dist="38100" dir="2700000" algn="tl">
                    <a:srgbClr val="000000">
                      <a:alpha val="43137"/>
                    </a:srgbClr>
                  </a:outerShdw>
                </a:effectLst>
                <a:latin typeface="Bebas Neue" panose="020B0606020202050201" pitchFamily="34" charset="0"/>
              </a:rPr>
              <a:t>SUBTOPICS</a:t>
            </a:r>
          </a:p>
        </p:txBody>
      </p:sp>
      <p:sp>
        <p:nvSpPr>
          <p:cNvPr id="14" name="Rectangle 13">
            <a:extLst>
              <a:ext uri="{FF2B5EF4-FFF2-40B4-BE49-F238E27FC236}">
                <a16:creationId xmlns:a16="http://schemas.microsoft.com/office/drawing/2014/main" id="{641718E7-3DD3-4A06-B7E7-5C1E5F97EBEA}"/>
              </a:ext>
            </a:extLst>
          </p:cNvPr>
          <p:cNvSpPr/>
          <p:nvPr/>
        </p:nvSpPr>
        <p:spPr>
          <a:xfrm>
            <a:off x="-159865" y="4282424"/>
            <a:ext cx="12746835" cy="2400657"/>
          </a:xfrm>
          <a:prstGeom prst="rect">
            <a:avLst/>
          </a:prstGeom>
          <a:noFill/>
        </p:spPr>
        <p:txBody>
          <a:bodyPr wrap="square" lIns="91440" tIns="45720" rIns="91440" bIns="45720">
            <a:spAutoFit/>
          </a:bodyPr>
          <a:lstStyle/>
          <a:p>
            <a:r>
              <a:rPr lang="en-US" sz="1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1</a:t>
            </a:r>
            <a:r>
              <a:rPr lang="en-US" sz="4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Report</a:t>
            </a:r>
            <a:r>
              <a:rPr lang="en-US" sz="1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2</a:t>
            </a:r>
            <a:r>
              <a:rPr lang="en-US" sz="4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Visualization</a:t>
            </a:r>
            <a:r>
              <a:rPr lang="en-US" sz="1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3</a:t>
            </a:r>
            <a:r>
              <a:rPr lang="en-US" sz="4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Crosstab</a:t>
            </a:r>
            <a:r>
              <a:rPr lang="en-US" sz="1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4</a:t>
            </a:r>
            <a:r>
              <a:rPr lang="en-US" sz="4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Dashboard</a:t>
            </a:r>
            <a:endParaRPr lang="en-US" sz="4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endParaRPr>
          </a:p>
        </p:txBody>
      </p:sp>
      <p:pic>
        <p:nvPicPr>
          <p:cNvPr id="9" name="Graphic 8" descr="Bar chart outline">
            <a:extLst>
              <a:ext uri="{FF2B5EF4-FFF2-40B4-BE49-F238E27FC236}">
                <a16:creationId xmlns:a16="http://schemas.microsoft.com/office/drawing/2014/main" id="{BCEB3184-7E35-49AC-AE9C-8DC39FB7734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897037" y="4541773"/>
            <a:ext cx="1268703" cy="1268703"/>
          </a:xfrm>
          <a:prstGeom prst="rect">
            <a:avLst/>
          </a:prstGeom>
        </p:spPr>
      </p:pic>
      <p:pic>
        <p:nvPicPr>
          <p:cNvPr id="15" name="Graphic 14" descr="Document outline">
            <a:extLst>
              <a:ext uri="{FF2B5EF4-FFF2-40B4-BE49-F238E27FC236}">
                <a16:creationId xmlns:a16="http://schemas.microsoft.com/office/drawing/2014/main" id="{39DC496F-AF90-40D2-B60A-1E42288717B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74677" y="4710679"/>
            <a:ext cx="1062326" cy="1062326"/>
          </a:xfrm>
          <a:prstGeom prst="rect">
            <a:avLst/>
          </a:prstGeom>
        </p:spPr>
      </p:pic>
      <p:pic>
        <p:nvPicPr>
          <p:cNvPr id="30" name="Graphic 29" descr="Presentation with pie chart outline">
            <a:extLst>
              <a:ext uri="{FF2B5EF4-FFF2-40B4-BE49-F238E27FC236}">
                <a16:creationId xmlns:a16="http://schemas.microsoft.com/office/drawing/2014/main" id="{3186E37E-4B85-4183-A18B-F38696C00823}"/>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771688" y="4714045"/>
            <a:ext cx="1096431" cy="1096431"/>
          </a:xfrm>
          <a:prstGeom prst="rect">
            <a:avLst/>
          </a:prstGeom>
        </p:spPr>
      </p:pic>
      <p:pic>
        <p:nvPicPr>
          <p:cNvPr id="32" name="Graphic 31" descr="Table outline">
            <a:extLst>
              <a:ext uri="{FF2B5EF4-FFF2-40B4-BE49-F238E27FC236}">
                <a16:creationId xmlns:a16="http://schemas.microsoft.com/office/drawing/2014/main" id="{0245089B-69D0-4FEC-A3FE-994310207ABD}"/>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833245" y="4714045"/>
            <a:ext cx="1268703" cy="1268703"/>
          </a:xfrm>
          <a:prstGeom prst="rect">
            <a:avLst/>
          </a:prstGeom>
        </p:spPr>
      </p:pic>
      <p:pic>
        <p:nvPicPr>
          <p:cNvPr id="34" name="Picture 33">
            <a:extLst>
              <a:ext uri="{FF2B5EF4-FFF2-40B4-BE49-F238E27FC236}">
                <a16:creationId xmlns:a16="http://schemas.microsoft.com/office/drawing/2014/main" id="{9137A2C1-DCD4-4CBE-9CCE-A1CAE062AFE6}"/>
              </a:ext>
            </a:extLst>
          </p:cNvPr>
          <p:cNvPicPr>
            <a:picLocks noChangeAspect="1"/>
          </p:cNvPicPr>
          <p:nvPr/>
        </p:nvPicPr>
        <p:blipFill rotWithShape="1">
          <a:blip r:embed="rId15"/>
          <a:srcRect l="12582" t="8929" r="584" b="12908"/>
          <a:stretch/>
        </p:blipFill>
        <p:spPr>
          <a:xfrm>
            <a:off x="1005840" y="2644"/>
            <a:ext cx="10586720" cy="409778"/>
          </a:xfrm>
          <a:prstGeom prst="rect">
            <a:avLst/>
          </a:prstGeom>
        </p:spPr>
      </p:pic>
    </p:spTree>
    <p:extLst>
      <p:ext uri="{BB962C8B-B14F-4D97-AF65-F5344CB8AC3E}">
        <p14:creationId xmlns:p14="http://schemas.microsoft.com/office/powerpoint/2010/main" val="106129694"/>
      </p:ext>
    </p:extLst>
  </p:cSld>
  <p:clrMapOvr>
    <a:masterClrMapping/>
  </p:clrMapOvr>
  <p:transition spd="med">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1114F4-61B1-49B8-B695-8BE446388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74587"/>
            <a:ext cx="12192000" cy="7473589"/>
          </a:xfrm>
          <a:prstGeom prst="rect">
            <a:avLst/>
          </a:prstGeom>
        </p:spPr>
      </p:pic>
      <p:sp>
        <p:nvSpPr>
          <p:cNvPr id="4" name="TextBox 3">
            <a:extLst>
              <a:ext uri="{FF2B5EF4-FFF2-40B4-BE49-F238E27FC236}">
                <a16:creationId xmlns:a16="http://schemas.microsoft.com/office/drawing/2014/main" id="{ECAFF28E-4CA4-4EDD-8022-E6D48807BB11}"/>
              </a:ext>
            </a:extLst>
          </p:cNvPr>
          <p:cNvSpPr txBox="1"/>
          <p:nvPr/>
        </p:nvSpPr>
        <p:spPr>
          <a:xfrm>
            <a:off x="2555875" y="6087110"/>
            <a:ext cx="2214908" cy="338554"/>
          </a:xfrm>
          <a:prstGeom prst="rect">
            <a:avLst/>
          </a:prstGeom>
          <a:solidFill>
            <a:schemeClr val="tx1"/>
          </a:solidFill>
        </p:spPr>
        <p:txBody>
          <a:bodyPr wrap="square" rtlCol="0">
            <a:spAutoFit/>
          </a:bodyPr>
          <a:lstStyle/>
          <a:p>
            <a:r>
              <a:rPr lang="en-US" sz="1600" b="1" dirty="0">
                <a:solidFill>
                  <a:schemeClr val="bg1"/>
                </a:solidFill>
                <a:latin typeface="Arial" panose="020B0604020202020204" pitchFamily="34" charset="0"/>
                <a:cs typeface="Arial" panose="020B0604020202020204" pitchFamily="34" charset="0"/>
              </a:rPr>
              <a:t>Data Analytics</a:t>
            </a:r>
            <a:endParaRPr lang="en-US" sz="1200" b="1" dirty="0">
              <a:solidFill>
                <a:schemeClr val="bg1">
                  <a:lumMod val="50000"/>
                </a:schemeClr>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9FEC6A1E-9561-4BF3-BAB8-556236CA4670}"/>
              </a:ext>
            </a:extLst>
          </p:cNvPr>
          <p:cNvSpPr txBox="1"/>
          <p:nvPr/>
        </p:nvSpPr>
        <p:spPr>
          <a:xfrm>
            <a:off x="6021126" y="264160"/>
            <a:ext cx="5378394" cy="1323439"/>
          </a:xfrm>
          <a:prstGeom prst="rect">
            <a:avLst/>
          </a:prstGeom>
          <a:noFill/>
        </p:spPr>
        <p:txBody>
          <a:bodyPr wrap="square" rtlCol="0">
            <a:spAutoFit/>
          </a:bodyPr>
          <a:lstStyle/>
          <a:p>
            <a:pPr algn="ctr"/>
            <a:r>
              <a:rPr lang="en-US" sz="8000" dirty="0">
                <a:solidFill>
                  <a:srgbClr val="FF0000"/>
                </a:solidFill>
                <a:latin typeface="Bebas Neue" panose="020B0606020202050201" pitchFamily="34" charset="0"/>
              </a:rPr>
              <a:t>Data Analytics</a:t>
            </a:r>
          </a:p>
        </p:txBody>
      </p:sp>
      <p:sp>
        <p:nvSpPr>
          <p:cNvPr id="8" name="TextBox 7">
            <a:extLst>
              <a:ext uri="{FF2B5EF4-FFF2-40B4-BE49-F238E27FC236}">
                <a16:creationId xmlns:a16="http://schemas.microsoft.com/office/drawing/2014/main" id="{A3DA5A81-F8E7-4C33-9833-192B464467F8}"/>
              </a:ext>
            </a:extLst>
          </p:cNvPr>
          <p:cNvSpPr txBox="1"/>
          <p:nvPr/>
        </p:nvSpPr>
        <p:spPr>
          <a:xfrm>
            <a:off x="5577839" y="1563757"/>
            <a:ext cx="6302735" cy="2031325"/>
          </a:xfrm>
          <a:prstGeom prst="rect">
            <a:avLst/>
          </a:prstGeom>
          <a:noFill/>
        </p:spPr>
        <p:txBody>
          <a:bodyPr wrap="square" rtlCol="0">
            <a:spAutoFit/>
          </a:bodyPr>
          <a:lstStyle/>
          <a:p>
            <a:pPr algn="just"/>
            <a:r>
              <a:rPr lang="en-US" i="1" dirty="0">
                <a:solidFill>
                  <a:schemeClr val="bg1"/>
                </a:solidFill>
                <a:latin typeface="Arial" panose="020B0604020202020204" pitchFamily="34" charset="0"/>
                <a:cs typeface="Arial" panose="020B0604020202020204" pitchFamily="34" charset="0"/>
              </a:rPr>
              <a:t>The process of exploring data and reports in order to extract meaningful insights, which can be used to better understand and improve business performance.</a:t>
            </a:r>
          </a:p>
          <a:p>
            <a:pPr algn="just"/>
            <a:endParaRPr lang="en-US" i="1" dirty="0">
              <a:solidFill>
                <a:schemeClr val="bg1"/>
              </a:solidFill>
              <a:latin typeface="Arial" panose="020B0604020202020204" pitchFamily="34" charset="0"/>
              <a:cs typeface="Arial" panose="020B0604020202020204" pitchFamily="34" charset="0"/>
            </a:endParaRPr>
          </a:p>
          <a:p>
            <a:pPr algn="just"/>
            <a:r>
              <a:rPr lang="en-US" i="1" dirty="0">
                <a:solidFill>
                  <a:schemeClr val="bg1"/>
                </a:solidFill>
                <a:latin typeface="Arial" panose="020B0604020202020204" pitchFamily="34" charset="0"/>
                <a:cs typeface="Arial" panose="020B0604020202020204" pitchFamily="34" charset="0"/>
              </a:rPr>
              <a:t>IBM Cognos Business Intelligence is a web-based integrated business intelligence suite by IBM used for data analytics.</a:t>
            </a:r>
          </a:p>
        </p:txBody>
      </p:sp>
      <p:pic>
        <p:nvPicPr>
          <p:cNvPr id="2052" name="Picture 4" descr="12 Challenges of Data Analytics and How to Fix Them">
            <a:extLst>
              <a:ext uri="{FF2B5EF4-FFF2-40B4-BE49-F238E27FC236}">
                <a16:creationId xmlns:a16="http://schemas.microsoft.com/office/drawing/2014/main" id="{F8A9E1E7-F75C-4774-AACA-D1472E17130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117" r="11323" b="866"/>
          <a:stretch/>
        </p:blipFill>
        <p:spPr bwMode="auto">
          <a:xfrm>
            <a:off x="863599" y="1659406"/>
            <a:ext cx="3921760" cy="2325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6464169"/>
      </p:ext>
    </p:extLst>
  </p:cSld>
  <p:clrMapOvr>
    <a:masterClrMapping/>
  </p:clrMapOvr>
  <p:transition spd="med">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1114F4-61B1-49B8-B695-8BE446388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1527"/>
            <a:ext cx="12192000" cy="6854653"/>
          </a:xfrm>
          <a:prstGeom prst="rect">
            <a:avLst/>
          </a:prstGeom>
        </p:spPr>
      </p:pic>
      <p:sp>
        <p:nvSpPr>
          <p:cNvPr id="4" name="TextBox 3">
            <a:extLst>
              <a:ext uri="{FF2B5EF4-FFF2-40B4-BE49-F238E27FC236}">
                <a16:creationId xmlns:a16="http://schemas.microsoft.com/office/drawing/2014/main" id="{ECAFF28E-4CA4-4EDD-8022-E6D48807BB11}"/>
              </a:ext>
            </a:extLst>
          </p:cNvPr>
          <p:cNvSpPr txBox="1"/>
          <p:nvPr/>
        </p:nvSpPr>
        <p:spPr>
          <a:xfrm>
            <a:off x="2596515" y="6107430"/>
            <a:ext cx="1943100" cy="338554"/>
          </a:xfrm>
          <a:prstGeom prst="rect">
            <a:avLst/>
          </a:prstGeom>
          <a:solidFill>
            <a:schemeClr val="tx1"/>
          </a:solidFill>
        </p:spPr>
        <p:txBody>
          <a:bodyPr wrap="square" rtlCol="0">
            <a:spAutoFit/>
          </a:bodyPr>
          <a:lstStyle/>
          <a:p>
            <a:r>
              <a:rPr lang="en-US" sz="1600" b="1" dirty="0">
                <a:solidFill>
                  <a:schemeClr val="bg1"/>
                </a:solidFill>
                <a:latin typeface="Arial" panose="020B0604020202020204" pitchFamily="34" charset="0"/>
                <a:cs typeface="Arial" panose="020B0604020202020204" pitchFamily="34" charset="0"/>
              </a:rPr>
              <a:t>Report</a:t>
            </a:r>
            <a:endParaRPr lang="en-US" sz="1200" b="1" dirty="0">
              <a:solidFill>
                <a:schemeClr val="bg1">
                  <a:lumMod val="50000"/>
                </a:schemeClr>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88441381-4885-465A-8221-33F5563FA47B}"/>
              </a:ext>
            </a:extLst>
          </p:cNvPr>
          <p:cNvSpPr/>
          <p:nvPr/>
        </p:nvSpPr>
        <p:spPr>
          <a:xfrm>
            <a:off x="196268" y="748149"/>
            <a:ext cx="1795684" cy="3939540"/>
          </a:xfrm>
          <a:prstGeom prst="rect">
            <a:avLst/>
          </a:prstGeom>
          <a:noFill/>
        </p:spPr>
        <p:txBody>
          <a:bodyPr wrap="square" lIns="91440" tIns="45720" rIns="91440" bIns="45720">
            <a:spAutoFit/>
          </a:bodyPr>
          <a:lstStyle/>
          <a:p>
            <a:pPr algn="ctr"/>
            <a:r>
              <a:rPr lang="en-US" sz="25000" b="1" dirty="0">
                <a:ln w="9525">
                  <a:solidFill>
                    <a:schemeClr val="bg1"/>
                  </a:solidFill>
                  <a:prstDash val="solid"/>
                </a:ln>
                <a:effectLst>
                  <a:outerShdw blurRad="12700" dist="38100" dir="2700000" algn="tl" rotWithShape="0">
                    <a:schemeClr val="bg1">
                      <a:lumMod val="50000"/>
                    </a:schemeClr>
                  </a:outerShdw>
                </a:effectLst>
                <a:latin typeface="Impact" panose="020B0806030902050204" pitchFamily="34" charset="0"/>
              </a:rPr>
              <a:t>1</a:t>
            </a:r>
            <a:endParaRPr lang="en-US" sz="2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endParaRPr>
          </a:p>
        </p:txBody>
      </p:sp>
      <p:sp>
        <p:nvSpPr>
          <p:cNvPr id="7" name="TextBox 6">
            <a:extLst>
              <a:ext uri="{FF2B5EF4-FFF2-40B4-BE49-F238E27FC236}">
                <a16:creationId xmlns:a16="http://schemas.microsoft.com/office/drawing/2014/main" id="{9FEC6A1E-9561-4BF3-BAB8-556236CA4670}"/>
              </a:ext>
            </a:extLst>
          </p:cNvPr>
          <p:cNvSpPr txBox="1"/>
          <p:nvPr/>
        </p:nvSpPr>
        <p:spPr>
          <a:xfrm>
            <a:off x="6215270" y="475926"/>
            <a:ext cx="4585252" cy="1323439"/>
          </a:xfrm>
          <a:prstGeom prst="rect">
            <a:avLst/>
          </a:prstGeom>
          <a:noFill/>
        </p:spPr>
        <p:txBody>
          <a:bodyPr wrap="square" rtlCol="0">
            <a:spAutoFit/>
          </a:bodyPr>
          <a:lstStyle/>
          <a:p>
            <a:pPr algn="ctr"/>
            <a:r>
              <a:rPr lang="en-US" sz="8000" dirty="0">
                <a:solidFill>
                  <a:srgbClr val="FF0000"/>
                </a:solidFill>
                <a:latin typeface="Bebas Neue" panose="020B0606020202050201" pitchFamily="34" charset="0"/>
              </a:rPr>
              <a:t>Report</a:t>
            </a:r>
          </a:p>
        </p:txBody>
      </p:sp>
      <p:sp>
        <p:nvSpPr>
          <p:cNvPr id="8" name="TextBox 7">
            <a:extLst>
              <a:ext uri="{FF2B5EF4-FFF2-40B4-BE49-F238E27FC236}">
                <a16:creationId xmlns:a16="http://schemas.microsoft.com/office/drawing/2014/main" id="{A3DA5A81-F8E7-4C33-9833-192B464467F8}"/>
              </a:ext>
            </a:extLst>
          </p:cNvPr>
          <p:cNvSpPr txBox="1"/>
          <p:nvPr/>
        </p:nvSpPr>
        <p:spPr>
          <a:xfrm>
            <a:off x="5373757" y="1563757"/>
            <a:ext cx="6506818" cy="2585323"/>
          </a:xfrm>
          <a:prstGeom prst="rect">
            <a:avLst/>
          </a:prstGeom>
          <a:noFill/>
        </p:spPr>
        <p:txBody>
          <a:bodyPr wrap="square" rtlCol="0">
            <a:spAutoFit/>
          </a:bodyPr>
          <a:lstStyle/>
          <a:p>
            <a:pPr algn="just"/>
            <a:endParaRPr lang="en-US" i="1" dirty="0">
              <a:solidFill>
                <a:schemeClr val="bg1"/>
              </a:solidFill>
              <a:latin typeface="Arial" panose="020B0604020202020204" pitchFamily="34" charset="0"/>
              <a:cs typeface="Arial" panose="020B0604020202020204" pitchFamily="34" charset="0"/>
            </a:endParaRPr>
          </a:p>
          <a:p>
            <a:pPr algn="just"/>
            <a:r>
              <a:rPr lang="en-US" i="1" dirty="0">
                <a:solidFill>
                  <a:schemeClr val="bg1"/>
                </a:solidFill>
                <a:latin typeface="Arial" panose="020B0604020202020204" pitchFamily="34" charset="0"/>
                <a:cs typeface="Arial" panose="020B0604020202020204" pitchFamily="34" charset="0"/>
              </a:rPr>
              <a:t>The process of organizing data into informational summaries in order to monitor how different areas of a business are performing.</a:t>
            </a:r>
          </a:p>
          <a:p>
            <a:pPr algn="just"/>
            <a:endParaRPr lang="en-US" i="1" dirty="0">
              <a:solidFill>
                <a:schemeClr val="bg1"/>
              </a:solidFill>
              <a:latin typeface="Arial" panose="020B0604020202020204" pitchFamily="34" charset="0"/>
              <a:cs typeface="Arial" panose="020B0604020202020204" pitchFamily="34" charset="0"/>
            </a:endParaRPr>
          </a:p>
          <a:p>
            <a:pPr algn="just"/>
            <a:r>
              <a:rPr lang="en-US" i="1" dirty="0">
                <a:solidFill>
                  <a:schemeClr val="bg1"/>
                </a:solidFill>
                <a:latin typeface="Arial" panose="020B0604020202020204" pitchFamily="34" charset="0"/>
                <a:cs typeface="Arial" panose="020B0604020202020204" pitchFamily="34" charset="0"/>
              </a:rPr>
              <a:t>Using the Cognos reporting tool, you can create pixel-perfect reports for your organization. It allows you to create charts, maps, lists, or any other available report type using relational or multidimensional data sources.</a:t>
            </a:r>
          </a:p>
        </p:txBody>
      </p:sp>
      <p:pic>
        <p:nvPicPr>
          <p:cNvPr id="4102" name="Picture 6" descr="business chart report">
            <a:extLst>
              <a:ext uri="{FF2B5EF4-FFF2-40B4-BE49-F238E27FC236}">
                <a16:creationId xmlns:a16="http://schemas.microsoft.com/office/drawing/2014/main" id="{3D06A25D-BCBE-4DBB-B3C6-D000C43370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13" b="9346"/>
          <a:stretch/>
        </p:blipFill>
        <p:spPr bwMode="auto">
          <a:xfrm>
            <a:off x="2148046" y="1192520"/>
            <a:ext cx="2840038" cy="2956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7594736"/>
      </p:ext>
    </p:extLst>
  </p:cSld>
  <p:clrMapOvr>
    <a:masterClrMapping/>
  </p:clrMapOvr>
  <p:transition spd="med">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6D920-DE9C-4547-AE04-D086E3EB410A}"/>
              </a:ext>
            </a:extLst>
          </p:cNvPr>
          <p:cNvSpPr>
            <a:spLocks noGrp="1"/>
          </p:cNvSpPr>
          <p:nvPr>
            <p:ph type="title"/>
          </p:nvPr>
        </p:nvSpPr>
        <p:spPr>
          <a:xfrm>
            <a:off x="83974" y="0"/>
            <a:ext cx="12024052" cy="1310951"/>
          </a:xfrm>
        </p:spPr>
        <p:txBody>
          <a:bodyPr>
            <a:normAutofit/>
          </a:bodyPr>
          <a:lstStyle/>
          <a:p>
            <a:r>
              <a:rPr lang="en-US" sz="5600" dirty="0">
                <a:solidFill>
                  <a:srgbClr val="FF0000"/>
                </a:solidFill>
                <a:latin typeface="Bebas Neue" panose="020B0606020202050201" pitchFamily="34" charset="0"/>
              </a:rPr>
              <a:t> List Report [</a:t>
            </a:r>
            <a:r>
              <a:rPr lang="en-US" sz="5600" dirty="0" err="1">
                <a:solidFill>
                  <a:srgbClr val="FF0000"/>
                </a:solidFill>
                <a:latin typeface="Bebas Neue" panose="020B0606020202050201" pitchFamily="34" charset="0"/>
              </a:rPr>
              <a:t>Imdb</a:t>
            </a:r>
            <a:r>
              <a:rPr lang="en-US" sz="5600" dirty="0">
                <a:solidFill>
                  <a:srgbClr val="FF0000"/>
                </a:solidFill>
                <a:latin typeface="Bebas Neue" panose="020B0606020202050201" pitchFamily="34" charset="0"/>
              </a:rPr>
              <a:t> score of movies]</a:t>
            </a:r>
            <a:br>
              <a:rPr lang="en-US" sz="3200" dirty="0">
                <a:solidFill>
                  <a:srgbClr val="FF0000"/>
                </a:solidFill>
                <a:latin typeface="Bebas Neue" panose="020B0606020202050201" pitchFamily="34" charset="0"/>
              </a:rPr>
            </a:br>
            <a:endParaRPr lang="en-IN" dirty="0"/>
          </a:p>
        </p:txBody>
      </p:sp>
      <p:pic>
        <p:nvPicPr>
          <p:cNvPr id="6" name="Picture 5" descr="Graphical user interface, application&#10;&#10;Description automatically generated">
            <a:extLst>
              <a:ext uri="{FF2B5EF4-FFF2-40B4-BE49-F238E27FC236}">
                <a16:creationId xmlns:a16="http://schemas.microsoft.com/office/drawing/2014/main" id="{D9EBD9CB-426B-4741-95F3-10B8AA480F3D}"/>
              </a:ext>
            </a:extLst>
          </p:cNvPr>
          <p:cNvPicPr>
            <a:picLocks noChangeAspect="1"/>
          </p:cNvPicPr>
          <p:nvPr/>
        </p:nvPicPr>
        <p:blipFill rotWithShape="1">
          <a:blip r:embed="rId2">
            <a:extLst>
              <a:ext uri="{28A0092B-C50C-407E-A947-70E740481C1C}">
                <a14:useLocalDpi xmlns:a14="http://schemas.microsoft.com/office/drawing/2010/main" val="0"/>
              </a:ext>
            </a:extLst>
          </a:blip>
          <a:srcRect t="5529" r="51949" b="14100"/>
          <a:stretch/>
        </p:blipFill>
        <p:spPr>
          <a:xfrm>
            <a:off x="324585" y="812637"/>
            <a:ext cx="5868683" cy="5521488"/>
          </a:xfrm>
          <a:prstGeom prst="rect">
            <a:avLst/>
          </a:prstGeom>
        </p:spPr>
      </p:pic>
      <p:pic>
        <p:nvPicPr>
          <p:cNvPr id="8" name="Picture 7" descr="Graphical user interface, table&#10;&#10;Description automatically generated">
            <a:extLst>
              <a:ext uri="{FF2B5EF4-FFF2-40B4-BE49-F238E27FC236}">
                <a16:creationId xmlns:a16="http://schemas.microsoft.com/office/drawing/2014/main" id="{2A9E6E7F-5587-4DDA-BEA4-AC4C3AFCBD19}"/>
              </a:ext>
            </a:extLst>
          </p:cNvPr>
          <p:cNvPicPr>
            <a:picLocks noChangeAspect="1"/>
          </p:cNvPicPr>
          <p:nvPr/>
        </p:nvPicPr>
        <p:blipFill rotWithShape="1">
          <a:blip r:embed="rId3">
            <a:extLst>
              <a:ext uri="{28A0092B-C50C-407E-A947-70E740481C1C}">
                <a14:useLocalDpi xmlns:a14="http://schemas.microsoft.com/office/drawing/2010/main" val="0"/>
              </a:ext>
            </a:extLst>
          </a:blip>
          <a:srcRect t="6111" r="52734" b="7361"/>
          <a:stretch/>
        </p:blipFill>
        <p:spPr>
          <a:xfrm>
            <a:off x="6433879" y="812637"/>
            <a:ext cx="5361958" cy="5521488"/>
          </a:xfrm>
          <a:prstGeom prst="rect">
            <a:avLst/>
          </a:prstGeom>
        </p:spPr>
      </p:pic>
    </p:spTree>
    <p:extLst>
      <p:ext uri="{BB962C8B-B14F-4D97-AF65-F5344CB8AC3E}">
        <p14:creationId xmlns:p14="http://schemas.microsoft.com/office/powerpoint/2010/main" val="1829330959"/>
      </p:ext>
    </p:extLst>
  </p:cSld>
  <p:clrMapOvr>
    <a:masterClrMapping/>
  </p:clrMapOvr>
  <p:transition spd="med">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1114F4-61B1-49B8-B695-8BE446388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9152"/>
            <a:ext cx="12192000" cy="6854653"/>
          </a:xfrm>
          <a:prstGeom prst="rect">
            <a:avLst/>
          </a:prstGeom>
        </p:spPr>
      </p:pic>
      <p:sp>
        <p:nvSpPr>
          <p:cNvPr id="4" name="TextBox 3">
            <a:extLst>
              <a:ext uri="{FF2B5EF4-FFF2-40B4-BE49-F238E27FC236}">
                <a16:creationId xmlns:a16="http://schemas.microsoft.com/office/drawing/2014/main" id="{ECAFF28E-4CA4-4EDD-8022-E6D48807BB11}"/>
              </a:ext>
            </a:extLst>
          </p:cNvPr>
          <p:cNvSpPr txBox="1"/>
          <p:nvPr/>
        </p:nvSpPr>
        <p:spPr>
          <a:xfrm>
            <a:off x="2637985" y="6031127"/>
            <a:ext cx="1943100" cy="338554"/>
          </a:xfrm>
          <a:prstGeom prst="rect">
            <a:avLst/>
          </a:prstGeom>
          <a:solidFill>
            <a:schemeClr val="tx1"/>
          </a:solidFill>
        </p:spPr>
        <p:txBody>
          <a:bodyPr wrap="square" rtlCol="0">
            <a:spAutoFit/>
          </a:bodyPr>
          <a:lstStyle/>
          <a:p>
            <a:r>
              <a:rPr lang="en-US" sz="1600" b="1" dirty="0">
                <a:solidFill>
                  <a:schemeClr val="bg1"/>
                </a:solidFill>
                <a:latin typeface="Arial" panose="020B0604020202020204" pitchFamily="34" charset="0"/>
                <a:cs typeface="Arial" panose="020B0604020202020204" pitchFamily="34" charset="0"/>
              </a:rPr>
              <a:t>Visualization</a:t>
            </a:r>
            <a:endParaRPr lang="en-US" sz="1200" b="1" dirty="0">
              <a:solidFill>
                <a:schemeClr val="bg1">
                  <a:lumMod val="50000"/>
                </a:schemeClr>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88441381-4885-465A-8221-33F5563FA47B}"/>
              </a:ext>
            </a:extLst>
          </p:cNvPr>
          <p:cNvSpPr/>
          <p:nvPr/>
        </p:nvSpPr>
        <p:spPr>
          <a:xfrm>
            <a:off x="260398" y="835787"/>
            <a:ext cx="1795684" cy="3939540"/>
          </a:xfrm>
          <a:prstGeom prst="rect">
            <a:avLst/>
          </a:prstGeom>
          <a:noFill/>
        </p:spPr>
        <p:txBody>
          <a:bodyPr wrap="none" lIns="91440" tIns="45720" rIns="91440" bIns="45720">
            <a:spAutoFit/>
          </a:bodyPr>
          <a:lstStyle/>
          <a:p>
            <a:pPr algn="ctr"/>
            <a:r>
              <a:rPr lang="en-US" sz="2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2</a:t>
            </a:r>
          </a:p>
        </p:txBody>
      </p:sp>
      <p:sp>
        <p:nvSpPr>
          <p:cNvPr id="7" name="TextBox 6">
            <a:extLst>
              <a:ext uri="{FF2B5EF4-FFF2-40B4-BE49-F238E27FC236}">
                <a16:creationId xmlns:a16="http://schemas.microsoft.com/office/drawing/2014/main" id="{9FEC6A1E-9561-4BF3-BAB8-556236CA4670}"/>
              </a:ext>
            </a:extLst>
          </p:cNvPr>
          <p:cNvSpPr txBox="1"/>
          <p:nvPr/>
        </p:nvSpPr>
        <p:spPr>
          <a:xfrm>
            <a:off x="6215270" y="475926"/>
            <a:ext cx="4818490" cy="1323439"/>
          </a:xfrm>
          <a:prstGeom prst="rect">
            <a:avLst/>
          </a:prstGeom>
          <a:noFill/>
        </p:spPr>
        <p:txBody>
          <a:bodyPr wrap="square" rtlCol="0">
            <a:spAutoFit/>
          </a:bodyPr>
          <a:lstStyle/>
          <a:p>
            <a:pPr algn="ctr"/>
            <a:r>
              <a:rPr lang="en-US" sz="8000" dirty="0">
                <a:solidFill>
                  <a:srgbClr val="FF0000"/>
                </a:solidFill>
                <a:latin typeface="Bebas Neue" panose="020B0606020202050201" pitchFamily="34" charset="0"/>
              </a:rPr>
              <a:t>Visualization</a:t>
            </a:r>
          </a:p>
        </p:txBody>
      </p:sp>
      <p:sp>
        <p:nvSpPr>
          <p:cNvPr id="8" name="TextBox 7">
            <a:extLst>
              <a:ext uri="{FF2B5EF4-FFF2-40B4-BE49-F238E27FC236}">
                <a16:creationId xmlns:a16="http://schemas.microsoft.com/office/drawing/2014/main" id="{A3DA5A81-F8E7-4C33-9833-192B464467F8}"/>
              </a:ext>
            </a:extLst>
          </p:cNvPr>
          <p:cNvSpPr txBox="1"/>
          <p:nvPr/>
        </p:nvSpPr>
        <p:spPr>
          <a:xfrm>
            <a:off x="5373757" y="1563757"/>
            <a:ext cx="6506818" cy="2031325"/>
          </a:xfrm>
          <a:prstGeom prst="rect">
            <a:avLst/>
          </a:prstGeom>
          <a:noFill/>
        </p:spPr>
        <p:txBody>
          <a:bodyPr wrap="square" rtlCol="0">
            <a:spAutoFit/>
          </a:bodyPr>
          <a:lstStyle/>
          <a:p>
            <a:pPr algn="just"/>
            <a:endParaRPr lang="en-US" i="1" dirty="0">
              <a:solidFill>
                <a:schemeClr val="bg1"/>
              </a:solidFill>
              <a:latin typeface="Arial" panose="020B0604020202020204" pitchFamily="34" charset="0"/>
              <a:cs typeface="Arial" panose="020B0604020202020204" pitchFamily="34" charset="0"/>
            </a:endParaRPr>
          </a:p>
          <a:p>
            <a:pPr algn="just"/>
            <a:r>
              <a:rPr lang="en-US" i="1" dirty="0">
                <a:solidFill>
                  <a:schemeClr val="bg1"/>
                </a:solidFill>
                <a:latin typeface="Arial" panose="020B0604020202020204" pitchFamily="34" charset="0"/>
                <a:cs typeface="Arial" panose="020B0604020202020204" pitchFamily="34" charset="0"/>
              </a:rPr>
              <a:t>Data visualization is the practice of translating information into a visual context, such as a map or graph, to make data easier for the human brain to understand and pull insights from. The main goal of data visualization is to make it easier to identify patterns, trends and outliers in large data sets.</a:t>
            </a:r>
          </a:p>
          <a:p>
            <a:pPr algn="just"/>
            <a:endParaRPr lang="en-US" i="1" dirty="0">
              <a:solidFill>
                <a:schemeClr val="bg1"/>
              </a:solidFill>
              <a:latin typeface="Arial" panose="020B0604020202020204" pitchFamily="34" charset="0"/>
              <a:cs typeface="Arial" panose="020B0604020202020204" pitchFamily="34" charset="0"/>
            </a:endParaRPr>
          </a:p>
        </p:txBody>
      </p:sp>
      <p:pic>
        <p:nvPicPr>
          <p:cNvPr id="10" name="Picture 2" descr="Data Visualization Icon Set. Royalty Free SVG, Cliparts, Vectors, And Stock  Illustration. Image 129948218.">
            <a:extLst>
              <a:ext uri="{FF2B5EF4-FFF2-40B4-BE49-F238E27FC236}">
                <a16:creationId xmlns:a16="http://schemas.microsoft.com/office/drawing/2014/main" id="{1D13B0A3-7750-4CC6-888D-AB63914512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1767" y="1377921"/>
            <a:ext cx="2815466" cy="3112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1854130"/>
      </p:ext>
    </p:extLst>
  </p:cSld>
  <p:clrMapOvr>
    <a:masterClrMapping/>
  </p:clrMapOvr>
  <p:transition spd="med">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6D920-DE9C-4547-AE04-D086E3EB410A}"/>
              </a:ext>
            </a:extLst>
          </p:cNvPr>
          <p:cNvSpPr>
            <a:spLocks noGrp="1"/>
          </p:cNvSpPr>
          <p:nvPr>
            <p:ph type="title"/>
          </p:nvPr>
        </p:nvSpPr>
        <p:spPr>
          <a:xfrm>
            <a:off x="41987" y="0"/>
            <a:ext cx="12108026" cy="1847461"/>
          </a:xfrm>
        </p:spPr>
        <p:txBody>
          <a:bodyPr>
            <a:noAutofit/>
          </a:bodyPr>
          <a:lstStyle/>
          <a:p>
            <a:r>
              <a:rPr lang="en-US" sz="5600" dirty="0">
                <a:solidFill>
                  <a:srgbClr val="FF0000"/>
                </a:solidFill>
                <a:latin typeface="Bebas Neue" panose="020B0606020202050201" pitchFamily="34" charset="0"/>
              </a:rPr>
              <a:t>Frequency of release (2010-2020)</a:t>
            </a:r>
            <a:br>
              <a:rPr lang="en-US" sz="5600" dirty="0">
                <a:solidFill>
                  <a:srgbClr val="FF0000"/>
                </a:solidFill>
                <a:latin typeface="Bebas Neue" panose="020B0606020202050201" pitchFamily="34" charset="0"/>
              </a:rPr>
            </a:br>
            <a:endParaRPr lang="en-IN" sz="5600" dirty="0"/>
          </a:p>
        </p:txBody>
      </p:sp>
      <p:pic>
        <p:nvPicPr>
          <p:cNvPr id="5" name="Picture 4">
            <a:extLst>
              <a:ext uri="{FF2B5EF4-FFF2-40B4-BE49-F238E27FC236}">
                <a16:creationId xmlns:a16="http://schemas.microsoft.com/office/drawing/2014/main" id="{6713C7BE-073B-4ED9-9FF3-8552334722C1}"/>
              </a:ext>
            </a:extLst>
          </p:cNvPr>
          <p:cNvPicPr>
            <a:picLocks noChangeAspect="1"/>
          </p:cNvPicPr>
          <p:nvPr/>
        </p:nvPicPr>
        <p:blipFill>
          <a:blip r:embed="rId2"/>
          <a:stretch>
            <a:fillRect/>
          </a:stretch>
        </p:blipFill>
        <p:spPr>
          <a:xfrm>
            <a:off x="68058" y="1510639"/>
            <a:ext cx="6027942" cy="3276884"/>
          </a:xfrm>
          <a:prstGeom prst="rect">
            <a:avLst/>
          </a:prstGeom>
        </p:spPr>
      </p:pic>
      <p:pic>
        <p:nvPicPr>
          <p:cNvPr id="8" name="Picture 7">
            <a:extLst>
              <a:ext uri="{FF2B5EF4-FFF2-40B4-BE49-F238E27FC236}">
                <a16:creationId xmlns:a16="http://schemas.microsoft.com/office/drawing/2014/main" id="{6E27B2D6-FDCA-4A4E-8C70-D623BFD82B90}"/>
              </a:ext>
            </a:extLst>
          </p:cNvPr>
          <p:cNvPicPr>
            <a:picLocks noChangeAspect="1"/>
          </p:cNvPicPr>
          <p:nvPr/>
        </p:nvPicPr>
        <p:blipFill>
          <a:blip r:embed="rId3"/>
          <a:stretch>
            <a:fillRect/>
          </a:stretch>
        </p:blipFill>
        <p:spPr>
          <a:xfrm>
            <a:off x="6204293" y="1510639"/>
            <a:ext cx="5837426" cy="3276884"/>
          </a:xfrm>
          <a:prstGeom prst="rect">
            <a:avLst/>
          </a:prstGeom>
        </p:spPr>
      </p:pic>
    </p:spTree>
    <p:extLst>
      <p:ext uri="{BB962C8B-B14F-4D97-AF65-F5344CB8AC3E}">
        <p14:creationId xmlns:p14="http://schemas.microsoft.com/office/powerpoint/2010/main" val="2591051365"/>
      </p:ext>
    </p:extLst>
  </p:cSld>
  <p:clrMapOvr>
    <a:masterClrMapping/>
  </p:clrMapOvr>
  <p:transition spd="med">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6D920-DE9C-4547-AE04-D086E3EB410A}"/>
              </a:ext>
            </a:extLst>
          </p:cNvPr>
          <p:cNvSpPr>
            <a:spLocks noGrp="1"/>
          </p:cNvSpPr>
          <p:nvPr>
            <p:ph type="title"/>
          </p:nvPr>
        </p:nvSpPr>
        <p:spPr>
          <a:xfrm>
            <a:off x="41987" y="0"/>
            <a:ext cx="12108026" cy="1847461"/>
          </a:xfrm>
        </p:spPr>
        <p:txBody>
          <a:bodyPr>
            <a:noAutofit/>
          </a:bodyPr>
          <a:lstStyle/>
          <a:p>
            <a:r>
              <a:rPr lang="en-US" sz="5600" dirty="0">
                <a:solidFill>
                  <a:srgbClr val="FF0000"/>
                </a:solidFill>
                <a:latin typeface="Bebas Neue" panose="020B0606020202050201" pitchFamily="34" charset="0"/>
              </a:rPr>
              <a:t>Types of shows and movies by rating</a:t>
            </a:r>
            <a:br>
              <a:rPr lang="en-US" sz="5600" dirty="0">
                <a:solidFill>
                  <a:srgbClr val="FF0000"/>
                </a:solidFill>
                <a:latin typeface="Bebas Neue" panose="020B0606020202050201" pitchFamily="34" charset="0"/>
              </a:rPr>
            </a:br>
            <a:endParaRPr lang="en-IN" sz="5600" dirty="0"/>
          </a:p>
        </p:txBody>
      </p:sp>
      <p:pic>
        <p:nvPicPr>
          <p:cNvPr id="4" name="Picture 3">
            <a:extLst>
              <a:ext uri="{FF2B5EF4-FFF2-40B4-BE49-F238E27FC236}">
                <a16:creationId xmlns:a16="http://schemas.microsoft.com/office/drawing/2014/main" id="{4F640992-3B00-4386-938E-CC1F85F664BE}"/>
              </a:ext>
            </a:extLst>
          </p:cNvPr>
          <p:cNvPicPr>
            <a:picLocks noChangeAspect="1"/>
          </p:cNvPicPr>
          <p:nvPr/>
        </p:nvPicPr>
        <p:blipFill>
          <a:blip r:embed="rId2"/>
          <a:stretch>
            <a:fillRect/>
          </a:stretch>
        </p:blipFill>
        <p:spPr>
          <a:xfrm>
            <a:off x="243587" y="1162650"/>
            <a:ext cx="5474408" cy="5238150"/>
          </a:xfrm>
          <a:prstGeom prst="rect">
            <a:avLst/>
          </a:prstGeom>
        </p:spPr>
      </p:pic>
      <p:pic>
        <p:nvPicPr>
          <p:cNvPr id="7" name="Picture 6">
            <a:extLst>
              <a:ext uri="{FF2B5EF4-FFF2-40B4-BE49-F238E27FC236}">
                <a16:creationId xmlns:a16="http://schemas.microsoft.com/office/drawing/2014/main" id="{D2644AA0-9C73-41D2-8E20-9E55E033BA3F}"/>
              </a:ext>
            </a:extLst>
          </p:cNvPr>
          <p:cNvPicPr>
            <a:picLocks noChangeAspect="1"/>
          </p:cNvPicPr>
          <p:nvPr/>
        </p:nvPicPr>
        <p:blipFill>
          <a:blip r:embed="rId3"/>
          <a:stretch>
            <a:fillRect/>
          </a:stretch>
        </p:blipFill>
        <p:spPr>
          <a:xfrm>
            <a:off x="5992049" y="1162649"/>
            <a:ext cx="5424514" cy="5238151"/>
          </a:xfrm>
          <a:prstGeom prst="rect">
            <a:avLst/>
          </a:prstGeom>
        </p:spPr>
      </p:pic>
    </p:spTree>
    <p:extLst>
      <p:ext uri="{BB962C8B-B14F-4D97-AF65-F5344CB8AC3E}">
        <p14:creationId xmlns:p14="http://schemas.microsoft.com/office/powerpoint/2010/main" val="1917285516"/>
      </p:ext>
    </p:extLst>
  </p:cSld>
  <p:clrMapOvr>
    <a:masterClrMapping/>
  </p:clrMapOvr>
  <p:transition spd="med">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693</TotalTime>
  <Words>383</Words>
  <Application>Microsoft Office PowerPoint</Application>
  <PresentationFormat>Widescreen</PresentationFormat>
  <Paragraphs>50</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Bebas Neue</vt:lpstr>
      <vt:lpstr>Calibri</vt:lpstr>
      <vt:lpstr>Calibri Light</vt:lpstr>
      <vt:lpstr>Impact</vt:lpstr>
      <vt:lpstr>Office Theme</vt:lpstr>
      <vt:lpstr>The rise of  Netflix:  a Data Analysis</vt:lpstr>
      <vt:lpstr>PowerPoint Presentation</vt:lpstr>
      <vt:lpstr>PowerPoint Presentation</vt:lpstr>
      <vt:lpstr>PowerPoint Presentation</vt:lpstr>
      <vt:lpstr>PowerPoint Presentation</vt:lpstr>
      <vt:lpstr> List Report [Imdb score of movies] </vt:lpstr>
      <vt:lpstr>PowerPoint Presentation</vt:lpstr>
      <vt:lpstr>Frequency of release (2010-2020) </vt:lpstr>
      <vt:lpstr>Types of shows and movies by rating </vt:lpstr>
      <vt:lpstr>visualization [revenue (2018-2020)] </vt:lpstr>
      <vt:lpstr>PowerPoint Presentation</vt:lpstr>
      <vt:lpstr>Crosstab [SUbscribers (2018-2020)] </vt:lpstr>
      <vt:lpstr>PowerPoint Presentation</vt:lpstr>
      <vt:lpstr>Dashboard [SUbscribers (2018-2020)]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JAMIE</dc:creator>
  <cp:lastModifiedBy>AMAN KHADE</cp:lastModifiedBy>
  <cp:revision>23</cp:revision>
  <dcterms:created xsi:type="dcterms:W3CDTF">2021-03-08T10:08:44Z</dcterms:created>
  <dcterms:modified xsi:type="dcterms:W3CDTF">2022-05-02T05:02:55Z</dcterms:modified>
</cp:coreProperties>
</file>

<file path=docProps/thumbnail.jpeg>
</file>